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11"/>
  </p:notesMasterIdLst>
  <p:handoutMasterIdLst>
    <p:handoutMasterId r:id="rId112"/>
  </p:handoutMasterIdLst>
  <p:sldIdLst>
    <p:sldId id="256" r:id="rId2"/>
    <p:sldId id="257" r:id="rId3"/>
    <p:sldId id="271" r:id="rId4"/>
    <p:sldId id="272" r:id="rId5"/>
    <p:sldId id="268" r:id="rId6"/>
    <p:sldId id="269" r:id="rId7"/>
    <p:sldId id="258" r:id="rId8"/>
    <p:sldId id="270" r:id="rId9"/>
    <p:sldId id="298" r:id="rId10"/>
    <p:sldId id="278" r:id="rId11"/>
    <p:sldId id="299" r:id="rId12"/>
    <p:sldId id="262" r:id="rId13"/>
    <p:sldId id="273" r:id="rId14"/>
    <p:sldId id="274" r:id="rId15"/>
    <p:sldId id="275" r:id="rId16"/>
    <p:sldId id="276" r:id="rId17"/>
    <p:sldId id="277" r:id="rId18"/>
    <p:sldId id="279" r:id="rId19"/>
    <p:sldId id="280" r:id="rId20"/>
    <p:sldId id="281" r:id="rId21"/>
    <p:sldId id="282" r:id="rId22"/>
    <p:sldId id="283" r:id="rId23"/>
    <p:sldId id="284" r:id="rId24"/>
    <p:sldId id="285" r:id="rId25"/>
    <p:sldId id="286" r:id="rId26"/>
    <p:sldId id="287" r:id="rId27"/>
    <p:sldId id="288" r:id="rId28"/>
    <p:sldId id="289" r:id="rId29"/>
    <p:sldId id="290" r:id="rId30"/>
    <p:sldId id="293" r:id="rId31"/>
    <p:sldId id="294" r:id="rId32"/>
    <p:sldId id="295" r:id="rId33"/>
    <p:sldId id="300" r:id="rId34"/>
    <p:sldId id="291" r:id="rId35"/>
    <p:sldId id="302" r:id="rId36"/>
    <p:sldId id="301" r:id="rId37"/>
    <p:sldId id="292" r:id="rId38"/>
    <p:sldId id="303" r:id="rId39"/>
    <p:sldId id="304" r:id="rId40"/>
    <p:sldId id="305" r:id="rId41"/>
    <p:sldId id="306" r:id="rId42"/>
    <p:sldId id="259" r:id="rId43"/>
    <p:sldId id="296" r:id="rId44"/>
    <p:sldId id="307" r:id="rId45"/>
    <p:sldId id="308" r:id="rId46"/>
    <p:sldId id="297" r:id="rId47"/>
    <p:sldId id="309" r:id="rId48"/>
    <p:sldId id="310" r:id="rId49"/>
    <p:sldId id="311" r:id="rId50"/>
    <p:sldId id="312" r:id="rId51"/>
    <p:sldId id="313" r:id="rId52"/>
    <p:sldId id="314" r:id="rId53"/>
    <p:sldId id="315" r:id="rId54"/>
    <p:sldId id="316" r:id="rId55"/>
    <p:sldId id="317" r:id="rId56"/>
    <p:sldId id="318" r:id="rId57"/>
    <p:sldId id="319" r:id="rId58"/>
    <p:sldId id="320" r:id="rId59"/>
    <p:sldId id="321" r:id="rId60"/>
    <p:sldId id="322" r:id="rId61"/>
    <p:sldId id="323" r:id="rId62"/>
    <p:sldId id="324" r:id="rId63"/>
    <p:sldId id="325" r:id="rId64"/>
    <p:sldId id="326" r:id="rId65"/>
    <p:sldId id="327" r:id="rId66"/>
    <p:sldId id="329" r:id="rId67"/>
    <p:sldId id="330" r:id="rId68"/>
    <p:sldId id="331" r:id="rId69"/>
    <p:sldId id="332" r:id="rId70"/>
    <p:sldId id="328" r:id="rId71"/>
    <p:sldId id="334" r:id="rId72"/>
    <p:sldId id="335" r:id="rId73"/>
    <p:sldId id="337" r:id="rId74"/>
    <p:sldId id="260" r:id="rId75"/>
    <p:sldId id="338" r:id="rId76"/>
    <p:sldId id="340" r:id="rId77"/>
    <p:sldId id="339" r:id="rId78"/>
    <p:sldId id="341" r:id="rId79"/>
    <p:sldId id="342" r:id="rId80"/>
    <p:sldId id="345" r:id="rId81"/>
    <p:sldId id="346" r:id="rId82"/>
    <p:sldId id="347" r:id="rId83"/>
    <p:sldId id="348" r:id="rId84"/>
    <p:sldId id="343" r:id="rId85"/>
    <p:sldId id="350" r:id="rId86"/>
    <p:sldId id="349" r:id="rId87"/>
    <p:sldId id="351" r:id="rId88"/>
    <p:sldId id="352" r:id="rId89"/>
    <p:sldId id="344" r:id="rId90"/>
    <p:sldId id="353" r:id="rId91"/>
    <p:sldId id="355" r:id="rId92"/>
    <p:sldId id="356" r:id="rId93"/>
    <p:sldId id="357" r:id="rId94"/>
    <p:sldId id="358" r:id="rId95"/>
    <p:sldId id="359" r:id="rId96"/>
    <p:sldId id="360" r:id="rId97"/>
    <p:sldId id="361" r:id="rId98"/>
    <p:sldId id="362" r:id="rId99"/>
    <p:sldId id="363" r:id="rId100"/>
    <p:sldId id="364" r:id="rId101"/>
    <p:sldId id="365" r:id="rId102"/>
    <p:sldId id="366" r:id="rId103"/>
    <p:sldId id="367" r:id="rId104"/>
    <p:sldId id="368" r:id="rId105"/>
    <p:sldId id="370" r:id="rId106"/>
    <p:sldId id="371" r:id="rId107"/>
    <p:sldId id="372" r:id="rId108"/>
    <p:sldId id="373" r:id="rId109"/>
    <p:sldId id="374" r:id="rId110"/>
  </p:sldIdLst>
  <p:sldSz cx="9144000" cy="6858000" type="screen4x3"/>
  <p:notesSz cx="7086600" cy="93726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70681" autoAdjust="0"/>
  </p:normalViewPr>
  <p:slideViewPr>
    <p:cSldViewPr>
      <p:cViewPr varScale="1">
        <p:scale>
          <a:sx n="52" d="100"/>
          <a:sy n="52" d="100"/>
        </p:scale>
        <p:origin x="-189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handoutMaster" Target="handoutMasters/handout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860" cy="468630"/>
          </a:xfrm>
          <a:prstGeom prst="rect">
            <a:avLst/>
          </a:prstGeom>
        </p:spPr>
        <p:txBody>
          <a:bodyPr vert="horz" lIns="94046" tIns="47023" rIns="94046" bIns="47023" rtlCol="0"/>
          <a:lstStyle>
            <a:lvl1pPr algn="l">
              <a:defRPr sz="1200"/>
            </a:lvl1pPr>
          </a:lstStyle>
          <a:p>
            <a:endParaRPr lang="en-US"/>
          </a:p>
        </p:txBody>
      </p:sp>
      <p:sp>
        <p:nvSpPr>
          <p:cNvPr id="3" name="Date Placeholder 2"/>
          <p:cNvSpPr>
            <a:spLocks noGrp="1"/>
          </p:cNvSpPr>
          <p:nvPr>
            <p:ph type="dt" sz="quarter" idx="1"/>
          </p:nvPr>
        </p:nvSpPr>
        <p:spPr>
          <a:xfrm>
            <a:off x="4014100" y="0"/>
            <a:ext cx="3070860" cy="468630"/>
          </a:xfrm>
          <a:prstGeom prst="rect">
            <a:avLst/>
          </a:prstGeom>
        </p:spPr>
        <p:txBody>
          <a:bodyPr vert="horz" lIns="94046" tIns="47023" rIns="94046" bIns="47023" rtlCol="0"/>
          <a:lstStyle>
            <a:lvl1pPr algn="r">
              <a:defRPr sz="1200"/>
            </a:lvl1pPr>
          </a:lstStyle>
          <a:p>
            <a:fld id="{EA14AF7C-74E3-4F07-A7AE-3C55427CFD29}" type="datetimeFigureOut">
              <a:rPr lang="en-US" smtClean="0"/>
              <a:t>9/6/2013</a:t>
            </a:fld>
            <a:endParaRPr lang="en-US"/>
          </a:p>
        </p:txBody>
      </p:sp>
      <p:sp>
        <p:nvSpPr>
          <p:cNvPr id="4" name="Footer Placeholder 3"/>
          <p:cNvSpPr>
            <a:spLocks noGrp="1"/>
          </p:cNvSpPr>
          <p:nvPr>
            <p:ph type="ftr" sz="quarter" idx="2"/>
          </p:nvPr>
        </p:nvSpPr>
        <p:spPr>
          <a:xfrm>
            <a:off x="0" y="8902343"/>
            <a:ext cx="3070860" cy="468630"/>
          </a:xfrm>
          <a:prstGeom prst="rect">
            <a:avLst/>
          </a:prstGeom>
        </p:spPr>
        <p:txBody>
          <a:bodyPr vert="horz" lIns="94046" tIns="47023" rIns="94046" bIns="47023" rtlCol="0" anchor="b"/>
          <a:lstStyle>
            <a:lvl1pPr algn="l">
              <a:defRPr sz="1200"/>
            </a:lvl1pPr>
          </a:lstStyle>
          <a:p>
            <a:endParaRPr lang="en-US"/>
          </a:p>
        </p:txBody>
      </p:sp>
      <p:sp>
        <p:nvSpPr>
          <p:cNvPr id="5" name="Slide Number Placeholder 4"/>
          <p:cNvSpPr>
            <a:spLocks noGrp="1"/>
          </p:cNvSpPr>
          <p:nvPr>
            <p:ph type="sldNum" sz="quarter" idx="3"/>
          </p:nvPr>
        </p:nvSpPr>
        <p:spPr>
          <a:xfrm>
            <a:off x="4014100" y="8902343"/>
            <a:ext cx="3070860" cy="468630"/>
          </a:xfrm>
          <a:prstGeom prst="rect">
            <a:avLst/>
          </a:prstGeom>
        </p:spPr>
        <p:txBody>
          <a:bodyPr vert="horz" lIns="94046" tIns="47023" rIns="94046" bIns="47023" rtlCol="0" anchor="b"/>
          <a:lstStyle>
            <a:lvl1pPr algn="r">
              <a:defRPr sz="1200"/>
            </a:lvl1pPr>
          </a:lstStyle>
          <a:p>
            <a:fld id="{88C15219-41B0-4E6C-BBCE-42D806D9B9DA}" type="slidenum">
              <a:rPr lang="en-US" smtClean="0"/>
              <a:t>‹#›</a:t>
            </a:fld>
            <a:endParaRPr lang="en-US"/>
          </a:p>
        </p:txBody>
      </p:sp>
    </p:spTree>
    <p:extLst>
      <p:ext uri="{BB962C8B-B14F-4D97-AF65-F5344CB8AC3E}">
        <p14:creationId xmlns:p14="http://schemas.microsoft.com/office/powerpoint/2010/main" val="5755337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860" cy="468630"/>
          </a:xfrm>
          <a:prstGeom prst="rect">
            <a:avLst/>
          </a:prstGeom>
        </p:spPr>
        <p:txBody>
          <a:bodyPr vert="horz" lIns="94046" tIns="47023" rIns="94046" bIns="47023" rtlCol="0"/>
          <a:lstStyle>
            <a:lvl1pPr algn="l">
              <a:defRPr sz="1200"/>
            </a:lvl1pPr>
          </a:lstStyle>
          <a:p>
            <a:endParaRPr lang="en-US"/>
          </a:p>
        </p:txBody>
      </p:sp>
      <p:sp>
        <p:nvSpPr>
          <p:cNvPr id="3" name="Date Placeholder 2"/>
          <p:cNvSpPr>
            <a:spLocks noGrp="1"/>
          </p:cNvSpPr>
          <p:nvPr>
            <p:ph type="dt" idx="1"/>
          </p:nvPr>
        </p:nvSpPr>
        <p:spPr>
          <a:xfrm>
            <a:off x="4014100" y="0"/>
            <a:ext cx="3070860" cy="468630"/>
          </a:xfrm>
          <a:prstGeom prst="rect">
            <a:avLst/>
          </a:prstGeom>
        </p:spPr>
        <p:txBody>
          <a:bodyPr vert="horz" lIns="94046" tIns="47023" rIns="94046" bIns="47023" rtlCol="0"/>
          <a:lstStyle>
            <a:lvl1pPr algn="r">
              <a:defRPr sz="1200"/>
            </a:lvl1pPr>
          </a:lstStyle>
          <a:p>
            <a:fld id="{8765644B-ABB2-43E5-8E51-2545BEBF93DA}" type="datetimeFigureOut">
              <a:rPr lang="en-US" smtClean="0"/>
              <a:t>9/6/2013</a:t>
            </a:fld>
            <a:endParaRPr lang="en-US"/>
          </a:p>
        </p:txBody>
      </p:sp>
      <p:sp>
        <p:nvSpPr>
          <p:cNvPr id="4" name="Slide Image Placeholder 3"/>
          <p:cNvSpPr>
            <a:spLocks noGrp="1" noRot="1" noChangeAspect="1"/>
          </p:cNvSpPr>
          <p:nvPr>
            <p:ph type="sldImg" idx="2"/>
          </p:nvPr>
        </p:nvSpPr>
        <p:spPr>
          <a:xfrm>
            <a:off x="1200150" y="703263"/>
            <a:ext cx="4686300" cy="3514725"/>
          </a:xfrm>
          <a:prstGeom prst="rect">
            <a:avLst/>
          </a:prstGeom>
          <a:noFill/>
          <a:ln w="12700">
            <a:solidFill>
              <a:prstClr val="black"/>
            </a:solidFill>
          </a:ln>
        </p:spPr>
        <p:txBody>
          <a:bodyPr vert="horz" lIns="94046" tIns="47023" rIns="94046" bIns="47023" rtlCol="0" anchor="ctr"/>
          <a:lstStyle/>
          <a:p>
            <a:endParaRPr lang="en-US"/>
          </a:p>
        </p:txBody>
      </p:sp>
      <p:sp>
        <p:nvSpPr>
          <p:cNvPr id="5" name="Notes Placeholder 4"/>
          <p:cNvSpPr>
            <a:spLocks noGrp="1"/>
          </p:cNvSpPr>
          <p:nvPr>
            <p:ph type="body" sz="quarter" idx="3"/>
          </p:nvPr>
        </p:nvSpPr>
        <p:spPr>
          <a:xfrm>
            <a:off x="708660" y="4451985"/>
            <a:ext cx="5669280" cy="4217670"/>
          </a:xfrm>
          <a:prstGeom prst="rect">
            <a:avLst/>
          </a:prstGeom>
        </p:spPr>
        <p:txBody>
          <a:bodyPr vert="horz" lIns="94046" tIns="47023" rIns="94046" bIns="470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02343"/>
            <a:ext cx="3070860" cy="468630"/>
          </a:xfrm>
          <a:prstGeom prst="rect">
            <a:avLst/>
          </a:prstGeom>
        </p:spPr>
        <p:txBody>
          <a:bodyPr vert="horz" lIns="94046" tIns="47023" rIns="94046" bIns="47023" rtlCol="0" anchor="b"/>
          <a:lstStyle>
            <a:lvl1pPr algn="l">
              <a:defRPr sz="1200"/>
            </a:lvl1pPr>
          </a:lstStyle>
          <a:p>
            <a:endParaRPr lang="en-US"/>
          </a:p>
        </p:txBody>
      </p:sp>
      <p:sp>
        <p:nvSpPr>
          <p:cNvPr id="7" name="Slide Number Placeholder 6"/>
          <p:cNvSpPr>
            <a:spLocks noGrp="1"/>
          </p:cNvSpPr>
          <p:nvPr>
            <p:ph type="sldNum" sz="quarter" idx="5"/>
          </p:nvPr>
        </p:nvSpPr>
        <p:spPr>
          <a:xfrm>
            <a:off x="4014100" y="8902343"/>
            <a:ext cx="3070860" cy="468630"/>
          </a:xfrm>
          <a:prstGeom prst="rect">
            <a:avLst/>
          </a:prstGeom>
        </p:spPr>
        <p:txBody>
          <a:bodyPr vert="horz" lIns="94046" tIns="47023" rIns="94046" bIns="47023" rtlCol="0" anchor="b"/>
          <a:lstStyle>
            <a:lvl1pPr algn="r">
              <a:defRPr sz="1200"/>
            </a:lvl1pPr>
          </a:lstStyle>
          <a:p>
            <a:fld id="{A2A3A696-E5D8-4683-B6FB-4FA3E3D1866E}" type="slidenum">
              <a:rPr lang="en-US" smtClean="0"/>
              <a:t>‹#›</a:t>
            </a:fld>
            <a:endParaRPr lang="en-US"/>
          </a:p>
        </p:txBody>
      </p:sp>
    </p:spTree>
    <p:extLst>
      <p:ext uri="{BB962C8B-B14F-4D97-AF65-F5344CB8AC3E}">
        <p14:creationId xmlns:p14="http://schemas.microsoft.com/office/powerpoint/2010/main" val="8216918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1</a:t>
            </a:fld>
            <a:endParaRPr lang="en-US"/>
          </a:p>
        </p:txBody>
      </p:sp>
    </p:spTree>
    <p:extLst>
      <p:ext uri="{BB962C8B-B14F-4D97-AF65-F5344CB8AC3E}">
        <p14:creationId xmlns:p14="http://schemas.microsoft.com/office/powerpoint/2010/main" val="13767082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10</a:t>
            </a:fld>
            <a:endParaRPr lang="en-US"/>
          </a:p>
        </p:txBody>
      </p:sp>
    </p:spTree>
    <p:extLst>
      <p:ext uri="{BB962C8B-B14F-4D97-AF65-F5344CB8AC3E}">
        <p14:creationId xmlns:p14="http://schemas.microsoft.com/office/powerpoint/2010/main" val="3583383528"/>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Are you developing your mind and body? Be curious about everything around you, and work hard to make the most of your abilities. Are you learning about your Scout leadership position? Is there more you can learn? Is there more you can try to do in your leadership role? Are you encouraging your team to grow and develop?</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100</a:t>
            </a:fld>
            <a:endParaRPr lang="en-US"/>
          </a:p>
        </p:txBody>
      </p:sp>
    </p:spTree>
    <p:extLst>
      <p:ext uri="{BB962C8B-B14F-4D97-AF65-F5344CB8AC3E}">
        <p14:creationId xmlns:p14="http://schemas.microsoft.com/office/powerpoint/2010/main" val="286643311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Are you an honest and open leader? Are you treating everyone fairly—and ensuring that the other Scouts are doing the same? Are you letting others bully or harass some Scouts? Are you letting (or leading) other Scouts behave poorly? To be a person of strong character, your relationships with others should be honest and open. Respect and defend the rights of all people. Be clean in your speech and actions, and remain faithful in</a:t>
            </a:r>
          </a:p>
          <a:p>
            <a:r>
              <a:rPr lang="en-US" dirty="0"/>
              <a:t>your religious beliefs. The values you practice as a Scout will help you shape a life of virtue and self-reliance.</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101</a:t>
            </a:fld>
            <a:endParaRPr lang="en-US"/>
          </a:p>
        </p:txBody>
      </p:sp>
    </p:spTree>
    <p:extLst>
      <p:ext uri="{BB962C8B-B14F-4D97-AF65-F5344CB8AC3E}">
        <p14:creationId xmlns:p14="http://schemas.microsoft.com/office/powerpoint/2010/main" val="1278727225"/>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in the </a:t>
            </a:r>
            <a:r>
              <a:rPr lang="en-US" i="1" dirty="0"/>
              <a:t>Boy Scout Handbook</a:t>
            </a:r>
            <a:r>
              <a:rPr lang="en-US" dirty="0"/>
              <a:t>, break out each word of the Scout Law individually and discuss it together briefly—with a focus on applying it as a leader in the troop.</a:t>
            </a:r>
          </a:p>
          <a:p>
            <a:r>
              <a:rPr lang="en-US" dirty="0"/>
              <a:t>Remember, the Scout Law is for everyone. Before each point of the Scout Law, insert “A Scout leader is.”</a:t>
            </a:r>
          </a:p>
          <a:p>
            <a:r>
              <a:rPr lang="en-US" dirty="0"/>
              <a:t>For example:</a:t>
            </a:r>
          </a:p>
          <a:p>
            <a:r>
              <a:rPr lang="en-US" dirty="0"/>
              <a:t>• A Scout leader is trustworthy . . .</a:t>
            </a:r>
          </a:p>
          <a:p>
            <a:r>
              <a:rPr lang="en-US" dirty="0"/>
              <a:t>• A Scout leader is loyal . . .</a:t>
            </a:r>
          </a:p>
          <a:p>
            <a:r>
              <a:rPr lang="en-US" dirty="0"/>
              <a:t>Continue to work through each word of the Scout Law as you did the Scout Oath, encouraging the Scouts to emphasize positive leader traits and to make good choices.</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102</a:t>
            </a:fld>
            <a:endParaRPr lang="en-US"/>
          </a:p>
        </p:txBody>
      </p:sp>
    </p:spTree>
    <p:extLst>
      <p:ext uri="{BB962C8B-B14F-4D97-AF65-F5344CB8AC3E}">
        <p14:creationId xmlns:p14="http://schemas.microsoft.com/office/powerpoint/2010/main" val="1164509733"/>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Integrity Game—Part 2, Reflection. </a:t>
            </a:r>
            <a:r>
              <a:rPr lang="en-US" dirty="0"/>
              <a:t>Thank the Scouts for playing this game (although they didn’t know it was a game at the time). Count how many pieces of candy or cookies are left on the tray. Does it look like no one took more than his share? Each person was to take two pieces, no more. Is that what happened? If needed, sort out whether someone perhaps didn’t take two pieces or if someone left early. Get a sense for how many pieces should be left. Depending upon the outcome, discuss with the team their success at choosing the course of trustworthiness—even when candy or cookies are involved—or, perhaps, their need to continue to grow as responsible leaders.</a:t>
            </a:r>
          </a:p>
          <a:p>
            <a:r>
              <a:rPr lang="en-US" dirty="0"/>
              <a:t>Do not call out the Scout or Scouts who took more than two pieces. Do, however, make the point that true values are those that we practice when no one is looking.</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103</a:t>
            </a:fld>
            <a:endParaRPr lang="en-US"/>
          </a:p>
        </p:txBody>
      </p:sp>
    </p:spTree>
    <p:extLst>
      <p:ext uri="{BB962C8B-B14F-4D97-AF65-F5344CB8AC3E}">
        <p14:creationId xmlns:p14="http://schemas.microsoft.com/office/powerpoint/2010/main" val="1164509733"/>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Scouts are out in the community, each Scout is representing all of Scouting at that time and place. Each Scout is representing every Scout who’s ever joined—and helping parents decide (positively or negatively) whether they should encourage their child to join Scouting. Whether in a public campsite, hiking in the woods, at a rest stop, or stopped at a gas station or restaurant, each of us represents all of Scouting to the people who see us. To the public, we are Scouting.</a:t>
            </a:r>
          </a:p>
          <a:p>
            <a:r>
              <a:rPr lang="en-US" dirty="0"/>
              <a:t>• Are we showing the best side of Scouting?</a:t>
            </a:r>
          </a:p>
          <a:p>
            <a:r>
              <a:rPr lang="en-US" dirty="0"/>
              <a:t>• Do we act like good Scouts?</a:t>
            </a:r>
          </a:p>
          <a:p>
            <a:r>
              <a:rPr lang="en-US" dirty="0"/>
              <a:t>• Are we helpful and friendly?</a:t>
            </a:r>
          </a:p>
          <a:p>
            <a:r>
              <a:rPr lang="en-US" dirty="0"/>
              <a:t>• Are others seeing us bullying or being rough with each other?</a:t>
            </a:r>
          </a:p>
          <a:p>
            <a:r>
              <a:rPr lang="en-US" dirty="0"/>
              <a:t>• Are we treating nature respectfully, or are we damaging or taking something?</a:t>
            </a:r>
          </a:p>
          <a:p>
            <a:r>
              <a:rPr lang="en-US" dirty="0"/>
              <a:t>• Are we treating the property of others with respect?</a:t>
            </a:r>
          </a:p>
          <a:p>
            <a:r>
              <a:rPr lang="en-US" dirty="0"/>
              <a:t>• Are we obeying the rules? Are we behaving safely?</a:t>
            </a:r>
          </a:p>
          <a:p>
            <a:r>
              <a:rPr lang="en-US" dirty="0"/>
              <a:t>• Are we showing the ethics and values of the Scouting program?</a:t>
            </a:r>
          </a:p>
          <a:p>
            <a:r>
              <a:rPr lang="en-US" dirty="0"/>
              <a:t>As leaders, we can—and should—ensure that the Scouts around us are showing the best side of Scouting . . . at all times.</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104</a:t>
            </a:fld>
            <a:endParaRPr lang="en-US"/>
          </a:p>
        </p:txBody>
      </p:sp>
    </p:spTree>
    <p:extLst>
      <p:ext uri="{BB962C8B-B14F-4D97-AF65-F5344CB8AC3E}">
        <p14:creationId xmlns:p14="http://schemas.microsoft.com/office/powerpoint/2010/main" val="1164509733"/>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the relationship between a leader and the team? Many people’s first reaction is to state that the team “works” for the leader, performing tasks for one person.</a:t>
            </a:r>
          </a:p>
          <a:p>
            <a:r>
              <a:rPr lang="en-US" dirty="0"/>
              <a:t>When this happens, the leader isn’t simply a leader, but more like a “boss” or an “owner.” Many people don’t want to be part of a team that works this way, and they’ll only join them for the sake of external rewards, like a salary.</a:t>
            </a:r>
          </a:p>
          <a:p>
            <a:r>
              <a:rPr lang="en-US" dirty="0"/>
              <a:t>In a true team, the leader is one part of the team, and this role isn’t necessarily any more important than the role of any other member. Being a team leader means accepting responsibility for the team, its members, its objectives, its reputation, its morale, and more. Being a team leader means serving the team.</a:t>
            </a:r>
          </a:p>
          <a:p>
            <a:r>
              <a:rPr lang="en-US" dirty="0"/>
              <a:t>When a leader recognizes that he is responsible to the team (and not the other way around) and acts accordingly, he becomes a “servant leader.” Servant leaders lead teams that people want to join. Servant leaders use a variety of leadership styles based upon the needs of the team and its objectives.</a:t>
            </a:r>
          </a:p>
          <a:p>
            <a:r>
              <a:rPr lang="en-US" dirty="0"/>
              <a:t>A servant leader needs to enable the success of those led, remove barriers for them to the best of the leader’s ability, and create an environment for the team to succeed.</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105</a:t>
            </a:fld>
            <a:endParaRPr lang="en-US"/>
          </a:p>
        </p:txBody>
      </p:sp>
    </p:spTree>
    <p:extLst>
      <p:ext uri="{BB962C8B-B14F-4D97-AF65-F5344CB8AC3E}">
        <p14:creationId xmlns:p14="http://schemas.microsoft.com/office/powerpoint/2010/main" val="4080513801"/>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Many of the leadership examples you’ve seen in your lives aren’t servant leaders, they’re “bosses” and “commanders.” These kinds of leaders are rarely chosen by a team’s own membership to lead them but are imposed from outside. The modern workforce is making this kind of leadership less valuable. As people become more skilled and capable, they expect more respect for their actions and capabilities, more input into decisions, and more interactions with their leaders. They need more service.</a:t>
            </a:r>
          </a:p>
          <a:p>
            <a:r>
              <a:rPr lang="en-US" dirty="0"/>
              <a:t>In your lives today and in the future, you will have many opportunities to lead. If you accept the role of a servant leader, you’ll find that teams will seek you out to lead them, your advice and opinion will be sought, and your team members will also grow and succeed.</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106</a:t>
            </a:fld>
            <a:endParaRPr lang="en-US"/>
          </a:p>
        </p:txBody>
      </p:sp>
    </p:spTree>
    <p:extLst>
      <p:ext uri="{BB962C8B-B14F-4D97-AF65-F5344CB8AC3E}">
        <p14:creationId xmlns:p14="http://schemas.microsoft.com/office/powerpoint/2010/main" val="4080513801"/>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be a servant leader to a high-performing team, you’ll need to listen carefully: Be attuned to the people around you, and empathically understand what they’re thinking. The servant leader knows his team’s capabilities and desires.</a:t>
            </a:r>
          </a:p>
          <a:p>
            <a:r>
              <a:rPr lang="en-US" dirty="0"/>
              <a:t>At the same time, servant leadership is more than just a consensual approach. Leaders need to lead— to set direction and lead team members in that direction. Sometimes they need to hold team members to account, to make tough decisions that some won’t always like, and to encourage (push) people to excel. Sometimes, this is uncomfortable—for the leader and for team members. If leaders don’t do this, however, teams may become too “cozy”; they may lose their edge and start to fail their customers—the real reason teams exist.</a:t>
            </a:r>
          </a:p>
          <a:p>
            <a:r>
              <a:rPr lang="en-US" dirty="0"/>
              <a:t>From a point/counterpoint perspective, servant leaders:</a:t>
            </a:r>
          </a:p>
          <a:p>
            <a:r>
              <a:rPr lang="en-US" dirty="0"/>
              <a:t>• </a:t>
            </a:r>
            <a:r>
              <a:rPr lang="en-US" b="1" dirty="0"/>
              <a:t>Need to listen </a:t>
            </a:r>
            <a:r>
              <a:rPr lang="en-US" dirty="0"/>
              <a:t>and know when the time for discussion is over.</a:t>
            </a:r>
          </a:p>
          <a:p>
            <a:r>
              <a:rPr lang="en-US" dirty="0"/>
              <a:t>• </a:t>
            </a:r>
            <a:r>
              <a:rPr lang="en-US" b="1" dirty="0"/>
              <a:t>Achieve consensus </a:t>
            </a:r>
            <a:r>
              <a:rPr lang="en-US" dirty="0"/>
              <a:t>and know when to preserve things that are good without foundering in a constant storm of question and reinvention.</a:t>
            </a:r>
          </a:p>
          <a:p>
            <a:r>
              <a:rPr lang="en-US" dirty="0"/>
              <a:t>• </a:t>
            </a:r>
            <a:r>
              <a:rPr lang="en-US" b="1" dirty="0"/>
              <a:t>Set/maintain standards </a:t>
            </a:r>
            <a:r>
              <a:rPr lang="en-US" dirty="0"/>
              <a:t>and know when to reject what does not maintain those standards or the team vision.</a:t>
            </a:r>
          </a:p>
          <a:p>
            <a:r>
              <a:rPr lang="en-US" dirty="0"/>
              <a:t>• </a:t>
            </a:r>
            <a:r>
              <a:rPr lang="en-US" b="1" dirty="0"/>
              <a:t>Serve their customers </a:t>
            </a:r>
            <a:r>
              <a:rPr lang="en-US" dirty="0"/>
              <a:t>and know how to make a difference with the team.</a:t>
            </a:r>
          </a:p>
          <a:p>
            <a:r>
              <a:rPr lang="en-US" dirty="0"/>
              <a:t>Please think about how you can be a servant leader in your current role in the troop.</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107</a:t>
            </a:fld>
            <a:endParaRPr lang="en-US"/>
          </a:p>
        </p:txBody>
      </p:sp>
    </p:spTree>
    <p:extLst>
      <p:ext uri="{BB962C8B-B14F-4D97-AF65-F5344CB8AC3E}">
        <p14:creationId xmlns:p14="http://schemas.microsoft.com/office/powerpoint/2010/main" val="4080513801"/>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Vision</a:t>
            </a:r>
          </a:p>
          <a:p>
            <a:r>
              <a:rPr lang="en-US" dirty="0"/>
              <a:t>Take this time to discuss the troop’s vision of success. Ask: How will we use our leadership skills to help reach this success? Offer to help any new Scout leader with suitable goals to achieve success in his new role.</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108</a:t>
            </a:fld>
            <a:endParaRPr lang="en-US"/>
          </a:p>
        </p:txBody>
      </p:sp>
    </p:spTree>
    <p:extLst>
      <p:ext uri="{BB962C8B-B14F-4D97-AF65-F5344CB8AC3E}">
        <p14:creationId xmlns:p14="http://schemas.microsoft.com/office/powerpoint/2010/main" val="961637061"/>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Please put your chairs away. Clean up after yourselves.</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109</a:t>
            </a:fld>
            <a:endParaRPr lang="en-US"/>
          </a:p>
        </p:txBody>
      </p:sp>
    </p:spTree>
    <p:extLst>
      <p:ext uri="{BB962C8B-B14F-4D97-AF65-F5344CB8AC3E}">
        <p14:creationId xmlns:p14="http://schemas.microsoft.com/office/powerpoint/2010/main" val="12794996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11</a:t>
            </a:fld>
            <a:endParaRPr lang="en-US"/>
          </a:p>
        </p:txBody>
      </p:sp>
    </p:spTree>
    <p:extLst>
      <p:ext uri="{BB962C8B-B14F-4D97-AF65-F5344CB8AC3E}">
        <p14:creationId xmlns:p14="http://schemas.microsoft.com/office/powerpoint/2010/main" val="5631134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12</a:t>
            </a:fld>
            <a:endParaRPr lang="en-US"/>
          </a:p>
        </p:txBody>
      </p:sp>
    </p:spTree>
    <p:extLst>
      <p:ext uri="{BB962C8B-B14F-4D97-AF65-F5344CB8AC3E}">
        <p14:creationId xmlns:p14="http://schemas.microsoft.com/office/powerpoint/2010/main" val="2570238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13</a:t>
            </a:fld>
            <a:endParaRPr lang="en-US"/>
          </a:p>
        </p:txBody>
      </p:sp>
    </p:spTree>
    <p:extLst>
      <p:ext uri="{BB962C8B-B14F-4D97-AF65-F5344CB8AC3E}">
        <p14:creationId xmlns:p14="http://schemas.microsoft.com/office/powerpoint/2010/main" val="9060367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14</a:t>
            </a:fld>
            <a:endParaRPr lang="en-US"/>
          </a:p>
        </p:txBody>
      </p:sp>
    </p:spTree>
    <p:extLst>
      <p:ext uri="{BB962C8B-B14F-4D97-AF65-F5344CB8AC3E}">
        <p14:creationId xmlns:p14="http://schemas.microsoft.com/office/powerpoint/2010/main" val="6077779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15</a:t>
            </a:fld>
            <a:endParaRPr lang="en-US"/>
          </a:p>
        </p:txBody>
      </p:sp>
    </p:spTree>
    <p:extLst>
      <p:ext uri="{BB962C8B-B14F-4D97-AF65-F5344CB8AC3E}">
        <p14:creationId xmlns:p14="http://schemas.microsoft.com/office/powerpoint/2010/main" val="23693700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16</a:t>
            </a:fld>
            <a:endParaRPr lang="en-US"/>
          </a:p>
        </p:txBody>
      </p:sp>
    </p:spTree>
    <p:extLst>
      <p:ext uri="{BB962C8B-B14F-4D97-AF65-F5344CB8AC3E}">
        <p14:creationId xmlns:p14="http://schemas.microsoft.com/office/powerpoint/2010/main" val="32910706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17</a:t>
            </a:fld>
            <a:endParaRPr lang="en-US"/>
          </a:p>
        </p:txBody>
      </p:sp>
    </p:spTree>
    <p:extLst>
      <p:ext uri="{BB962C8B-B14F-4D97-AF65-F5344CB8AC3E}">
        <p14:creationId xmlns:p14="http://schemas.microsoft.com/office/powerpoint/2010/main" val="5697809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18</a:t>
            </a:fld>
            <a:endParaRPr lang="en-US"/>
          </a:p>
        </p:txBody>
      </p:sp>
    </p:spTree>
    <p:extLst>
      <p:ext uri="{BB962C8B-B14F-4D97-AF65-F5344CB8AC3E}">
        <p14:creationId xmlns:p14="http://schemas.microsoft.com/office/powerpoint/2010/main" val="36149864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19</a:t>
            </a:fld>
            <a:endParaRPr lang="en-US"/>
          </a:p>
        </p:txBody>
      </p:sp>
    </p:spTree>
    <p:extLst>
      <p:ext uri="{BB962C8B-B14F-4D97-AF65-F5344CB8AC3E}">
        <p14:creationId xmlns:p14="http://schemas.microsoft.com/office/powerpoint/2010/main" val="19984919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purpose of Introduction to Leadership Skills for Troops is to provide the foundational unit-level leadership skills every Scout leader should know. The objective of ILST is to give each Scout a clearer picture of how his position fits in the troop and how he can make a difference. It is also designed to</a:t>
            </a:r>
          </a:p>
          <a:p>
            <a:r>
              <a:rPr lang="en-US" dirty="0"/>
              <a:t>give him additional tools and ideas for fulfilling his role as a leader in the troop. We will discuss how the troop is organized and what other Scout leaders and adults each Scout can rely upon in his leadership role. Then we’ll review some key leadership skills and ideas to help every Scout leader fulfill his role in</a:t>
            </a:r>
          </a:p>
          <a:p>
            <a:r>
              <a:rPr lang="en-US" dirty="0"/>
              <a:t>the troop. Explain where ILST fits in Scouting’s youth training continuum:</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2</a:t>
            </a:fld>
            <a:endParaRPr lang="en-US"/>
          </a:p>
        </p:txBody>
      </p:sp>
    </p:spTree>
    <p:extLst>
      <p:ext uri="{BB962C8B-B14F-4D97-AF65-F5344CB8AC3E}">
        <p14:creationId xmlns:p14="http://schemas.microsoft.com/office/powerpoint/2010/main" val="26398409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20</a:t>
            </a:fld>
            <a:endParaRPr lang="en-US"/>
          </a:p>
        </p:txBody>
      </p:sp>
    </p:spTree>
    <p:extLst>
      <p:ext uri="{BB962C8B-B14F-4D97-AF65-F5344CB8AC3E}">
        <p14:creationId xmlns:p14="http://schemas.microsoft.com/office/powerpoint/2010/main" val="38537251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21</a:t>
            </a:fld>
            <a:endParaRPr lang="en-US"/>
          </a:p>
        </p:txBody>
      </p:sp>
    </p:spTree>
    <p:extLst>
      <p:ext uri="{BB962C8B-B14F-4D97-AF65-F5344CB8AC3E}">
        <p14:creationId xmlns:p14="http://schemas.microsoft.com/office/powerpoint/2010/main" val="10186146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22</a:t>
            </a:fld>
            <a:endParaRPr lang="en-US"/>
          </a:p>
        </p:txBody>
      </p:sp>
    </p:spTree>
    <p:extLst>
      <p:ext uri="{BB962C8B-B14F-4D97-AF65-F5344CB8AC3E}">
        <p14:creationId xmlns:p14="http://schemas.microsoft.com/office/powerpoint/2010/main" val="37558246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23</a:t>
            </a:fld>
            <a:endParaRPr lang="en-US"/>
          </a:p>
        </p:txBody>
      </p:sp>
    </p:spTree>
    <p:extLst>
      <p:ext uri="{BB962C8B-B14F-4D97-AF65-F5344CB8AC3E}">
        <p14:creationId xmlns:p14="http://schemas.microsoft.com/office/powerpoint/2010/main" val="5923056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24</a:t>
            </a:fld>
            <a:endParaRPr lang="en-US"/>
          </a:p>
        </p:txBody>
      </p:sp>
    </p:spTree>
    <p:extLst>
      <p:ext uri="{BB962C8B-B14F-4D97-AF65-F5344CB8AC3E}">
        <p14:creationId xmlns:p14="http://schemas.microsoft.com/office/powerpoint/2010/main" val="40805440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25</a:t>
            </a:fld>
            <a:endParaRPr lang="en-US"/>
          </a:p>
        </p:txBody>
      </p:sp>
    </p:spTree>
    <p:extLst>
      <p:ext uri="{BB962C8B-B14F-4D97-AF65-F5344CB8AC3E}">
        <p14:creationId xmlns:p14="http://schemas.microsoft.com/office/powerpoint/2010/main" val="22745959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26</a:t>
            </a:fld>
            <a:endParaRPr lang="en-US"/>
          </a:p>
        </p:txBody>
      </p:sp>
    </p:spTree>
    <p:extLst>
      <p:ext uri="{BB962C8B-B14F-4D97-AF65-F5344CB8AC3E}">
        <p14:creationId xmlns:p14="http://schemas.microsoft.com/office/powerpoint/2010/main" val="81879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27</a:t>
            </a:fld>
            <a:endParaRPr lang="en-US"/>
          </a:p>
        </p:txBody>
      </p:sp>
    </p:spTree>
    <p:extLst>
      <p:ext uri="{BB962C8B-B14F-4D97-AF65-F5344CB8AC3E}">
        <p14:creationId xmlns:p14="http://schemas.microsoft.com/office/powerpoint/2010/main" val="5106940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28</a:t>
            </a:fld>
            <a:endParaRPr lang="en-US"/>
          </a:p>
        </p:txBody>
      </p:sp>
    </p:spTree>
    <p:extLst>
      <p:ext uri="{BB962C8B-B14F-4D97-AF65-F5344CB8AC3E}">
        <p14:creationId xmlns:p14="http://schemas.microsoft.com/office/powerpoint/2010/main" val="13559860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Adults in the troop are responsible for providing training to troop leadership and enabling them to carry out their duties. They also provide resources for the</a:t>
            </a:r>
          </a:p>
          <a:p>
            <a:r>
              <a:rPr lang="en-US" dirty="0" smtClean="0"/>
              <a:t>troop leaders and serve as mentors to all Scouts in the troop.</a:t>
            </a:r>
          </a:p>
          <a:p>
            <a:r>
              <a:rPr lang="en-US" dirty="0" smtClean="0"/>
              <a:t>The number of adult leaders and committee members needed is dependent on the size and needs of the troop. The </a:t>
            </a:r>
            <a:r>
              <a:rPr lang="en-US" i="1" dirty="0" smtClean="0"/>
              <a:t>Scoutmaster Handbook </a:t>
            </a:r>
            <a:r>
              <a:rPr lang="en-US" dirty="0" smtClean="0"/>
              <a:t>and attendance at regular district Scouting program forums (sometimes known as Scouting roundtables) will provide additional details.</a:t>
            </a:r>
          </a:p>
          <a:p>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29</a:t>
            </a:fld>
            <a:endParaRPr lang="en-US"/>
          </a:p>
        </p:txBody>
      </p:sp>
    </p:spTree>
    <p:extLst>
      <p:ext uri="{BB962C8B-B14F-4D97-AF65-F5344CB8AC3E}">
        <p14:creationId xmlns:p14="http://schemas.microsoft.com/office/powerpoint/2010/main" val="3085147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3</a:t>
            </a:fld>
            <a:endParaRPr lang="en-US"/>
          </a:p>
        </p:txBody>
      </p:sp>
    </p:spTree>
    <p:extLst>
      <p:ext uri="{BB962C8B-B14F-4D97-AF65-F5344CB8AC3E}">
        <p14:creationId xmlns:p14="http://schemas.microsoft.com/office/powerpoint/2010/main" val="26398409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30</a:t>
            </a:fld>
            <a:endParaRPr lang="en-US"/>
          </a:p>
        </p:txBody>
      </p:sp>
    </p:spTree>
    <p:extLst>
      <p:ext uri="{BB962C8B-B14F-4D97-AF65-F5344CB8AC3E}">
        <p14:creationId xmlns:p14="http://schemas.microsoft.com/office/powerpoint/2010/main" val="2552476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31</a:t>
            </a:fld>
            <a:endParaRPr lang="en-US"/>
          </a:p>
        </p:txBody>
      </p:sp>
    </p:spTree>
    <p:extLst>
      <p:ext uri="{BB962C8B-B14F-4D97-AF65-F5344CB8AC3E}">
        <p14:creationId xmlns:p14="http://schemas.microsoft.com/office/powerpoint/2010/main" val="175306272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32</a:t>
            </a:fld>
            <a:endParaRPr lang="en-US"/>
          </a:p>
        </p:txBody>
      </p:sp>
    </p:spTree>
    <p:extLst>
      <p:ext uri="{BB962C8B-B14F-4D97-AF65-F5344CB8AC3E}">
        <p14:creationId xmlns:p14="http://schemas.microsoft.com/office/powerpoint/2010/main" val="17172951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smtClean="0">
                <a:solidFill>
                  <a:schemeClr val="tx1"/>
                </a:solidFill>
                <a:latin typeface="+mn-lt"/>
                <a:ea typeface="+mn-ea"/>
                <a:cs typeface="+mn-cs"/>
              </a:rPr>
              <a:t>Vision</a:t>
            </a:r>
          </a:p>
          <a:p>
            <a:r>
              <a:rPr lang="en-US" sz="1200" b="0" i="0" u="none" strike="noStrike" kern="1200" baseline="0" dirty="0" smtClean="0">
                <a:solidFill>
                  <a:schemeClr val="tx1"/>
                </a:solidFill>
                <a:latin typeface="+mn-lt"/>
                <a:ea typeface="+mn-ea"/>
                <a:cs typeface="+mn-cs"/>
              </a:rPr>
              <a:t>Take this time to discuss the troop’s vision of success. Ask: How will we use our leadership skills to help reach this success? Offer to help any new Scout leader with suitable goals to achieve success in his new role. Explain: “As the leader, you are responsible for keeping all these balloons, representing all your</a:t>
            </a:r>
          </a:p>
          <a:p>
            <a:r>
              <a:rPr lang="en-US" sz="1200" b="0" i="0" u="none" strike="noStrike" kern="1200" baseline="0" dirty="0" smtClean="0">
                <a:solidFill>
                  <a:schemeClr val="tx1"/>
                </a:solidFill>
                <a:latin typeface="+mn-lt"/>
                <a:ea typeface="+mn-ea"/>
                <a:cs typeface="+mn-cs"/>
              </a:rPr>
              <a:t>roles, in the air and getting them accomplished. Would you like some help? (Response: “Yes.”) Ask someone to handle one of your roles—and give him that balloon.”</a:t>
            </a:r>
          </a:p>
          <a:p>
            <a:r>
              <a:rPr lang="en-US" sz="1200" b="0" i="0" u="none" strike="noStrike" kern="1200" baseline="0" dirty="0" smtClean="0">
                <a:solidFill>
                  <a:schemeClr val="tx1"/>
                </a:solidFill>
                <a:latin typeface="+mn-lt"/>
                <a:ea typeface="+mn-ea"/>
                <a:cs typeface="+mn-cs"/>
              </a:rPr>
              <a:t>Repeat the giving of new roles and passing those roles (balloons) to others until everyone in the troop has a balloon and a responsibility.</a:t>
            </a:r>
          </a:p>
          <a:p>
            <a:r>
              <a:rPr lang="en-US" sz="1200" b="0" i="0" u="none" strike="noStrike" kern="1200" baseline="0" dirty="0" smtClean="0">
                <a:solidFill>
                  <a:schemeClr val="tx1"/>
                </a:solidFill>
                <a:latin typeface="+mn-lt"/>
                <a:ea typeface="+mn-ea"/>
                <a:cs typeface="+mn-cs"/>
              </a:rPr>
              <a:t>If the group finds this activity easy, increase the difficulty by requiring them to adapt when a leader (or two) is removed from the game, just as a Scout leader might need to take a break from a specific role because of illness or another emergency.</a:t>
            </a:r>
          </a:p>
          <a:p>
            <a:r>
              <a:rPr lang="en-US" sz="1200" b="1" i="0" u="none" strike="noStrike" kern="1200" baseline="0" dirty="0" smtClean="0">
                <a:solidFill>
                  <a:schemeClr val="tx1"/>
                </a:solidFill>
                <a:latin typeface="+mn-lt"/>
                <a:ea typeface="+mn-ea"/>
                <a:cs typeface="+mn-cs"/>
              </a:rPr>
              <a:t>Reflection—</a:t>
            </a:r>
            <a:r>
              <a:rPr lang="en-US" sz="1200" b="0" i="0" u="none" strike="noStrike" kern="1200" baseline="0" dirty="0" smtClean="0">
                <a:solidFill>
                  <a:schemeClr val="tx1"/>
                </a:solidFill>
                <a:latin typeface="+mn-lt"/>
                <a:ea typeface="+mn-ea"/>
                <a:cs typeface="+mn-cs"/>
              </a:rPr>
              <a:t>How well could the leader juggle all those balloons, and why? Why is it important to get everyone involved so that everyone has one role to fill?</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33</a:t>
            </a:fld>
            <a:endParaRPr lang="en-US"/>
          </a:p>
        </p:txBody>
      </p:sp>
    </p:spTree>
    <p:extLst>
      <p:ext uri="{BB962C8B-B14F-4D97-AF65-F5344CB8AC3E}">
        <p14:creationId xmlns:p14="http://schemas.microsoft.com/office/powerpoint/2010/main" val="142615784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34</a:t>
            </a:fld>
            <a:endParaRPr lang="en-US"/>
          </a:p>
        </p:txBody>
      </p:sp>
    </p:spTree>
    <p:extLst>
      <p:ext uri="{BB962C8B-B14F-4D97-AF65-F5344CB8AC3E}">
        <p14:creationId xmlns:p14="http://schemas.microsoft.com/office/powerpoint/2010/main" val="149287286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35</a:t>
            </a:fld>
            <a:endParaRPr lang="en-US"/>
          </a:p>
        </p:txBody>
      </p:sp>
    </p:spTree>
    <p:extLst>
      <p:ext uri="{BB962C8B-B14F-4D97-AF65-F5344CB8AC3E}">
        <p14:creationId xmlns:p14="http://schemas.microsoft.com/office/powerpoint/2010/main" val="136548797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36</a:t>
            </a:fld>
            <a:endParaRPr lang="en-US"/>
          </a:p>
        </p:txBody>
      </p:sp>
    </p:spTree>
    <p:extLst>
      <p:ext uri="{BB962C8B-B14F-4D97-AF65-F5344CB8AC3E}">
        <p14:creationId xmlns:p14="http://schemas.microsoft.com/office/powerpoint/2010/main" val="145634070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37</a:t>
            </a:fld>
            <a:endParaRPr lang="en-US"/>
          </a:p>
        </p:txBody>
      </p:sp>
    </p:spTree>
    <p:extLst>
      <p:ext uri="{BB962C8B-B14F-4D97-AF65-F5344CB8AC3E}">
        <p14:creationId xmlns:p14="http://schemas.microsoft.com/office/powerpoint/2010/main" val="394044037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Keep your word. </a:t>
            </a:r>
            <a:r>
              <a:rPr lang="en-US" dirty="0"/>
              <a:t>Don’t make promises you can’t keep.</a:t>
            </a:r>
          </a:p>
          <a:p>
            <a:r>
              <a:rPr lang="en-US" dirty="0"/>
              <a:t>• </a:t>
            </a:r>
            <a:r>
              <a:rPr lang="en-US" b="1" dirty="0"/>
              <a:t>Be fair to all. </a:t>
            </a:r>
            <a:r>
              <a:rPr lang="en-US" dirty="0"/>
              <a:t>A good leader shows no favorites. Don’t allow friendships to keep you from</a:t>
            </a:r>
          </a:p>
          <a:p>
            <a:r>
              <a:rPr lang="en-US" dirty="0"/>
              <a:t>being fair to all members of your troop or patrol.</a:t>
            </a:r>
          </a:p>
          <a:p>
            <a:r>
              <a:rPr lang="en-US" dirty="0"/>
              <a:t>• </a:t>
            </a:r>
            <a:r>
              <a:rPr lang="en-US" b="1" dirty="0"/>
              <a:t>Be a good communicator. </a:t>
            </a:r>
            <a:r>
              <a:rPr lang="en-US" dirty="0"/>
              <a:t>You don’t need a commanding voice to be a good leader, but</a:t>
            </a:r>
          </a:p>
          <a:p>
            <a:r>
              <a:rPr lang="en-US" dirty="0"/>
              <a:t>you must be willing to step out front with an effective “Let’s go.” A good leader knows how</a:t>
            </a:r>
          </a:p>
          <a:p>
            <a:r>
              <a:rPr lang="en-US" dirty="0"/>
              <a:t>to get and give information so that everyone understands what’s happening.</a:t>
            </a:r>
          </a:p>
          <a:p>
            <a:r>
              <a:rPr lang="en-US" dirty="0"/>
              <a:t>• </a:t>
            </a:r>
            <a:r>
              <a:rPr lang="en-US" b="1" dirty="0"/>
              <a:t>Be flexible. </a:t>
            </a:r>
            <a:r>
              <a:rPr lang="en-US" dirty="0"/>
              <a:t>Not everything goes as planned. Be prepared to shift to “Plan B” when</a:t>
            </a:r>
          </a:p>
          <a:p>
            <a:r>
              <a:rPr lang="en-US" dirty="0"/>
              <a:t>“Plan A” doesn’t work. Think about “Plan C.”</a:t>
            </a:r>
          </a:p>
          <a:p>
            <a:r>
              <a:rPr lang="en-US" dirty="0"/>
              <a:t>• </a:t>
            </a:r>
            <a:r>
              <a:rPr lang="en-US" b="1" dirty="0"/>
              <a:t>Be organized. </a:t>
            </a:r>
            <a:r>
              <a:rPr lang="en-US" dirty="0"/>
              <a:t>The time you spend planning will be repaid many times over.</a:t>
            </a:r>
          </a:p>
          <a:p>
            <a:r>
              <a:rPr lang="en-US" dirty="0"/>
              <a:t>• </a:t>
            </a:r>
            <a:r>
              <a:rPr lang="en-US" b="1" dirty="0"/>
              <a:t>Delegate. </a:t>
            </a:r>
            <a:r>
              <a:rPr lang="en-US" dirty="0"/>
              <a:t>Some leaders assume that the task will not get done unless they do it</a:t>
            </a:r>
          </a:p>
          <a:p>
            <a:r>
              <a:rPr lang="en-US" dirty="0"/>
              <a:t>themselves. Most people like to be challenged with a task. Empower your team members</a:t>
            </a:r>
          </a:p>
          <a:p>
            <a:r>
              <a:rPr lang="en-US" dirty="0"/>
              <a:t>to do things they have never tried.</a:t>
            </a:r>
          </a:p>
          <a:p>
            <a:r>
              <a:rPr lang="en-US" dirty="0"/>
              <a:t>• </a:t>
            </a:r>
            <a:r>
              <a:rPr lang="en-US" b="1" dirty="0"/>
              <a:t>Set an example. </a:t>
            </a:r>
            <a:r>
              <a:rPr lang="en-US" dirty="0"/>
              <a:t>The most important thing you can do is lead by example. Whatever you</a:t>
            </a:r>
          </a:p>
          <a:p>
            <a:r>
              <a:rPr lang="en-US" dirty="0"/>
              <a:t>do, your troop members are likely to do the same. A cheerful attitude can keep everyone’s</a:t>
            </a:r>
          </a:p>
          <a:p>
            <a:r>
              <a:rPr lang="en-US" dirty="0"/>
              <a:t>spirits up.</a:t>
            </a:r>
          </a:p>
          <a:p>
            <a:r>
              <a:rPr lang="en-US" dirty="0"/>
              <a:t>• </a:t>
            </a:r>
            <a:r>
              <a:rPr lang="en-US" b="1" dirty="0"/>
              <a:t>Be consistent. </a:t>
            </a:r>
            <a:r>
              <a:rPr lang="en-US" dirty="0"/>
              <a:t>Nothing is more confusing than a leader who acts one way one moment</a:t>
            </a:r>
          </a:p>
          <a:p>
            <a:r>
              <a:rPr lang="en-US" dirty="0"/>
              <a:t>and another way a short time later. If your troop knows what to expect from you, they will</a:t>
            </a:r>
          </a:p>
          <a:p>
            <a:r>
              <a:rPr lang="en-US" dirty="0"/>
              <a:t>more likely respond positively to your leadership.</a:t>
            </a:r>
          </a:p>
          <a:p>
            <a:r>
              <a:rPr lang="en-US" dirty="0"/>
              <a:t>• </a:t>
            </a:r>
            <a:r>
              <a:rPr lang="en-US" b="1" dirty="0"/>
              <a:t>Give praise. </a:t>
            </a:r>
            <a:r>
              <a:rPr lang="en-US" dirty="0"/>
              <a:t>The best way to get credit is to give it away. Often a “nice job” is all the praise</a:t>
            </a:r>
          </a:p>
          <a:p>
            <a:r>
              <a:rPr lang="en-US" dirty="0"/>
              <a:t>necessary to make a Scout feel he is contributing to the efforts of the troop.</a:t>
            </a:r>
          </a:p>
          <a:p>
            <a:r>
              <a:rPr lang="en-US" dirty="0"/>
              <a:t>• </a:t>
            </a:r>
            <a:r>
              <a:rPr lang="en-US" b="1" dirty="0"/>
              <a:t>Ask for help. </a:t>
            </a:r>
            <a:r>
              <a:rPr lang="en-US" dirty="0"/>
              <a:t>Don’t be embarrassed to ask for help. You have many resources at your</a:t>
            </a:r>
          </a:p>
          <a:p>
            <a:r>
              <a:rPr lang="en-US" dirty="0"/>
              <a:t>disposal. When confronted with a situation you don’t know how to handle, ask someone</a:t>
            </a:r>
          </a:p>
          <a:p>
            <a:r>
              <a:rPr lang="en-US" dirty="0"/>
              <a:t>with more experience for some advice and direction.</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38</a:t>
            </a:fld>
            <a:endParaRPr lang="en-US"/>
          </a:p>
        </p:txBody>
      </p:sp>
    </p:spTree>
    <p:extLst>
      <p:ext uri="{BB962C8B-B14F-4D97-AF65-F5344CB8AC3E}">
        <p14:creationId xmlns:p14="http://schemas.microsoft.com/office/powerpoint/2010/main" val="426466981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Servant leaders help the troop through day-to-day operations and through all the chores and</a:t>
            </a:r>
          </a:p>
          <a:p>
            <a:r>
              <a:rPr lang="en-US" dirty="0"/>
              <a:t>tasks that must be accomplished. Duties are delegated and roles assigned. Troop leaders help</a:t>
            </a:r>
          </a:p>
          <a:p>
            <a:r>
              <a:rPr lang="en-US" dirty="0"/>
              <a:t>manage this process. They focus on how to make every member successful in assigned tasks so</a:t>
            </a:r>
          </a:p>
          <a:p>
            <a:r>
              <a:rPr lang="en-US" dirty="0"/>
              <a:t>that the troop will come together quickly as a team.</a:t>
            </a:r>
          </a:p>
          <a:p>
            <a:r>
              <a:rPr lang="en-US" dirty="0"/>
              <a:t>Servant leaders want to lead because they know they can help make a difference and provide</a:t>
            </a:r>
          </a:p>
          <a:p>
            <a:r>
              <a:rPr lang="en-US" dirty="0"/>
              <a:t>a better experience for every individual.</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39</a:t>
            </a:fld>
            <a:endParaRPr lang="en-US"/>
          </a:p>
        </p:txBody>
      </p:sp>
    </p:spTree>
    <p:extLst>
      <p:ext uri="{BB962C8B-B14F-4D97-AF65-F5344CB8AC3E}">
        <p14:creationId xmlns:p14="http://schemas.microsoft.com/office/powerpoint/2010/main" val="16304997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4</a:t>
            </a:fld>
            <a:endParaRPr lang="en-US"/>
          </a:p>
        </p:txBody>
      </p:sp>
    </p:spTree>
    <p:extLst>
      <p:ext uri="{BB962C8B-B14F-4D97-AF65-F5344CB8AC3E}">
        <p14:creationId xmlns:p14="http://schemas.microsoft.com/office/powerpoint/2010/main" val="263984091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Lead a discussion about servant leadership. Use open-ended questions until the teaching points are all brought out. Sample questions:</a:t>
            </a:r>
          </a:p>
          <a:p>
            <a:r>
              <a:rPr lang="en-US" dirty="0"/>
              <a:t>• What do you think the phrase “servant leadership” means?</a:t>
            </a:r>
          </a:p>
          <a:p>
            <a:r>
              <a:rPr lang="en-US" dirty="0"/>
              <a:t>• Why do you think Scouting encourages us to be servant leaders?</a:t>
            </a:r>
          </a:p>
          <a:p>
            <a:r>
              <a:rPr lang="en-US" dirty="0"/>
              <a:t>• What does that mean to you? How can you be an effective servant leader in your role?</a:t>
            </a:r>
          </a:p>
          <a:p>
            <a:r>
              <a:rPr lang="en-US" dirty="0"/>
              <a:t>• Is servant leadership focused on the team, the individuals, or both/all?</a:t>
            </a:r>
          </a:p>
          <a:p>
            <a:r>
              <a:rPr lang="en-US" dirty="0"/>
              <a:t>• What do you think other members of the team think of a good servant leader?</a:t>
            </a:r>
          </a:p>
          <a:p>
            <a:r>
              <a:rPr lang="en-US" dirty="0"/>
              <a:t>• How can a Scout serve as a servant leader? What are some examples?</a:t>
            </a:r>
          </a:p>
          <a:p>
            <a:r>
              <a:rPr lang="en-US" dirty="0"/>
              <a:t>Some key teaching points:</a:t>
            </a:r>
          </a:p>
          <a:p>
            <a:r>
              <a:rPr lang="en-US" dirty="0"/>
              <a:t>• Servant leadership is about making the choice to lead, to give more than you receive, and to make a difference.</a:t>
            </a:r>
          </a:p>
          <a:p>
            <a:r>
              <a:rPr lang="en-US" dirty="0"/>
              <a:t>• Effective servant leaders care about others, about helping others succeed, and about making the group successful.</a:t>
            </a:r>
          </a:p>
          <a:p>
            <a:r>
              <a:rPr lang="en-US" dirty="0"/>
              <a:t>• It is important to build up the idea and value of servant leadership in our Scout and adult leaders.</a:t>
            </a:r>
          </a:p>
          <a:p>
            <a:r>
              <a:rPr lang="en-US" dirty="0"/>
              <a:t>• A good group leader is focused on the success of the members of his team—as individuals and as a team. Servant leaders understand what success looks like not only for the team as a whole, but also for each member of the team.</a:t>
            </a:r>
          </a:p>
          <a:p>
            <a:r>
              <a:rPr lang="en-US" dirty="0"/>
              <a:t>• Group members can see when a leader cares about their needs and is focused on their success. That service earns him the group’s respect. When he has that respect, the Scout has earned the title and role of leader.</a:t>
            </a:r>
          </a:p>
          <a:p>
            <a:r>
              <a:rPr lang="en-US" dirty="0"/>
              <a:t>• A troop leader who seeks to serve knows his troop members well enough to help them succeed, helps his troop through its day-to-day operation, manages and delegates troop duties, focuses on how to help all members be successful in their assigned tasks, and works to bring the troop together as a team.</a:t>
            </a:r>
          </a:p>
          <a:p>
            <a:r>
              <a:rPr lang="en-US" dirty="0"/>
              <a:t>• Servant leaders want to lead because they know they can help make a difference and provide a better experience for every individual.</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40</a:t>
            </a:fld>
            <a:endParaRPr lang="en-US"/>
          </a:p>
        </p:txBody>
      </p:sp>
    </p:spTree>
    <p:extLst>
      <p:ext uri="{BB962C8B-B14F-4D97-AF65-F5344CB8AC3E}">
        <p14:creationId xmlns:p14="http://schemas.microsoft.com/office/powerpoint/2010/main" val="163049976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41</a:t>
            </a:fld>
            <a:endParaRPr lang="en-US"/>
          </a:p>
        </p:txBody>
      </p:sp>
    </p:spTree>
    <p:extLst>
      <p:ext uri="{BB962C8B-B14F-4D97-AF65-F5344CB8AC3E}">
        <p14:creationId xmlns:p14="http://schemas.microsoft.com/office/powerpoint/2010/main" val="413608903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42</a:t>
            </a:fld>
            <a:endParaRPr lang="en-US"/>
          </a:p>
        </p:txBody>
      </p:sp>
    </p:spTree>
    <p:extLst>
      <p:ext uri="{BB962C8B-B14F-4D97-AF65-F5344CB8AC3E}">
        <p14:creationId xmlns:p14="http://schemas.microsoft.com/office/powerpoint/2010/main" val="71958965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43</a:t>
            </a:fld>
            <a:endParaRPr lang="en-US"/>
          </a:p>
        </p:txBody>
      </p:sp>
    </p:spTree>
    <p:extLst>
      <p:ext uri="{BB962C8B-B14F-4D97-AF65-F5344CB8AC3E}">
        <p14:creationId xmlns:p14="http://schemas.microsoft.com/office/powerpoint/2010/main" val="32299677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44</a:t>
            </a:fld>
            <a:endParaRPr lang="en-US"/>
          </a:p>
        </p:txBody>
      </p:sp>
    </p:spTree>
    <p:extLst>
      <p:ext uri="{BB962C8B-B14F-4D97-AF65-F5344CB8AC3E}">
        <p14:creationId xmlns:p14="http://schemas.microsoft.com/office/powerpoint/2010/main" val="333565189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45</a:t>
            </a:fld>
            <a:endParaRPr lang="en-US"/>
          </a:p>
        </p:txBody>
      </p:sp>
    </p:spTree>
    <p:extLst>
      <p:ext uri="{BB962C8B-B14F-4D97-AF65-F5344CB8AC3E}">
        <p14:creationId xmlns:p14="http://schemas.microsoft.com/office/powerpoint/2010/main" val="21884263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46</a:t>
            </a:fld>
            <a:endParaRPr lang="en-US"/>
          </a:p>
        </p:txBody>
      </p:sp>
    </p:spTree>
    <p:extLst>
      <p:ext uri="{BB962C8B-B14F-4D97-AF65-F5344CB8AC3E}">
        <p14:creationId xmlns:p14="http://schemas.microsoft.com/office/powerpoint/2010/main" val="425382935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Telephone Game. </a:t>
            </a:r>
            <a:r>
              <a:rPr lang="en-US" dirty="0"/>
              <a:t>Break the group into two teams. Ideally, there are six to 10 Scouts in each team. If it is a larger session, use three teams. Have the Scouts in each team line up so they can whisper to their immediate neighbors but not hear any players farther away or any</a:t>
            </a:r>
          </a:p>
          <a:p>
            <a:r>
              <a:rPr lang="en-US" dirty="0"/>
              <a:t>players on the other team.</a:t>
            </a:r>
          </a:p>
          <a:p>
            <a:r>
              <a:rPr lang="en-US" dirty="0"/>
              <a:t>The trainer whispers a message to the Scout at the beginning of the line. Use the same message for each team. The Scout then whispers the message as quietly as possible to his neighbor. Each Scout can say the message only once—no repeating is allowed. (If needed, a variation of the game is to allow each listener one chance to ask the sender to repeat the message.) The neighbor then passes on the message to the next Scout. The passing continues in this fashion until it reaches the Scout at the end of the line, who then whispers the message he received to the trainer. Once both teams have completed passing their message, the last Scout in each line says the message he received out loud.</a:t>
            </a:r>
          </a:p>
          <a:p>
            <a:r>
              <a:rPr lang="en-US" dirty="0"/>
              <a:t>If the game has been “successful,” the final message will bear little or no resemblance to the original, because of the cumulative effect of sending and receiving mistakes along the line. Some possible sample messages:</a:t>
            </a:r>
          </a:p>
          <a:p>
            <a:r>
              <a:rPr lang="en-US" dirty="0"/>
              <a:t>• Barbara’s aunt shared her secret sweet potato pie recipe with me.</a:t>
            </a:r>
          </a:p>
          <a:p>
            <a:r>
              <a:rPr lang="en-US" dirty="0"/>
              <a:t>• Goofy grinning gophers gobbled gigantic grapes while juggling.</a:t>
            </a:r>
          </a:p>
          <a:p>
            <a:r>
              <a:rPr lang="en-US" dirty="0"/>
              <a:t>• Johnny, can you please pick up the pencil that you dropped, and please remember to take your homework with you to school tomorrow.</a:t>
            </a:r>
          </a:p>
          <a:p>
            <a:r>
              <a:rPr lang="en-US" dirty="0"/>
              <a:t>• Send reinforcements; we are going to advance upon the port tomorrow at five.</a:t>
            </a:r>
          </a:p>
          <a:p>
            <a:r>
              <a:rPr lang="en-US" dirty="0"/>
              <a:t>• I asked them what they were working on when I talked to them at the party yesterday.</a:t>
            </a:r>
          </a:p>
          <a:p>
            <a:r>
              <a:rPr lang="en-US" dirty="0"/>
              <a:t>• I told Carolyn that I thought she would probably be hired.</a:t>
            </a:r>
          </a:p>
          <a:p>
            <a:r>
              <a:rPr lang="en-US" b="1" dirty="0"/>
              <a:t>Reflection: </a:t>
            </a:r>
            <a:r>
              <a:rPr lang="en-US" dirty="0"/>
              <a:t>Lead a discussion about effective listening and the value of using listening skills.</a:t>
            </a:r>
          </a:p>
          <a:p>
            <a:r>
              <a:rPr lang="en-US" dirty="0"/>
              <a:t>Use open-ended questions until the teaching points are all brought out.</a:t>
            </a:r>
          </a:p>
          <a:p>
            <a:r>
              <a:rPr lang="en-US" dirty="0"/>
              <a:t>Sample questions:</a:t>
            </a:r>
          </a:p>
          <a:p>
            <a:r>
              <a:rPr lang="en-US" dirty="0"/>
              <a:t>• What’s the difference between hearing and listening?</a:t>
            </a:r>
          </a:p>
          <a:p>
            <a:r>
              <a:rPr lang="en-US" dirty="0"/>
              <a:t>• What is active listening?</a:t>
            </a:r>
          </a:p>
          <a:p>
            <a:r>
              <a:rPr lang="en-US" dirty="0"/>
              <a:t>• Is active listening a helpful/useful skill?</a:t>
            </a:r>
          </a:p>
          <a:p>
            <a:r>
              <a:rPr lang="en-US" dirty="0"/>
              <a:t>• Why do leaders need to be good listeners?</a:t>
            </a:r>
          </a:p>
          <a:p>
            <a:r>
              <a:rPr lang="en-US" dirty="0"/>
              <a:t>• What would have happened in the game if someone hadn’t passed the message on? What happens in the troop when someone doesn’t pass the message on?</a:t>
            </a:r>
          </a:p>
          <a:p>
            <a:r>
              <a:rPr lang="en-US" dirty="0"/>
              <a:t>• In the game, did you check for cues that the listener understood your message? How?</a:t>
            </a:r>
          </a:p>
          <a:p>
            <a:r>
              <a:rPr lang="en-US" dirty="0"/>
              <a:t>• How would it have helped if you could have asked questions?</a:t>
            </a:r>
          </a:p>
          <a:p>
            <a:r>
              <a:rPr lang="en-US" dirty="0"/>
              <a:t>Some key teaching points:</a:t>
            </a:r>
          </a:p>
          <a:p>
            <a:r>
              <a:rPr lang="en-US" dirty="0"/>
              <a:t>• Listening is different than hearing—it involves actually receiving the message being sent.</a:t>
            </a:r>
          </a:p>
          <a:p>
            <a:r>
              <a:rPr lang="en-US" dirty="0"/>
              <a:t>• Focus on the person who is speaking and on what is being said. Stay engaged.</a:t>
            </a:r>
          </a:p>
          <a:p>
            <a:r>
              <a:rPr lang="en-US" dirty="0"/>
              <a:t>• Engage your brain when someone else is talking or communicating.</a:t>
            </a:r>
          </a:p>
          <a:p>
            <a:r>
              <a:rPr lang="en-US" dirty="0"/>
              <a:t>• Being a good listener is a very important part of being a good leader; you need to understand what people are trying to say to you.</a:t>
            </a:r>
          </a:p>
          <a:p>
            <a:r>
              <a:rPr lang="en-US" dirty="0"/>
              <a:t>• Using active listening skills will help you as a leader.</a:t>
            </a:r>
          </a:p>
          <a:p>
            <a:r>
              <a:rPr lang="en-US" dirty="0"/>
              <a:t>• Pass the word—to your people or to the leadership team. Don’t break the communications chain.</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47</a:t>
            </a:fld>
            <a:endParaRPr lang="en-US"/>
          </a:p>
        </p:txBody>
      </p:sp>
    </p:spTree>
    <p:extLst>
      <p:ext uri="{BB962C8B-B14F-4D97-AF65-F5344CB8AC3E}">
        <p14:creationId xmlns:p14="http://schemas.microsoft.com/office/powerpoint/2010/main" val="9114020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Other discussion:</a:t>
            </a:r>
          </a:p>
          <a:p>
            <a:r>
              <a:rPr lang="en-US" dirty="0"/>
              <a:t>• Listening is one of the most important skills a person can learn.</a:t>
            </a:r>
          </a:p>
          <a:p>
            <a:r>
              <a:rPr lang="en-US" dirty="0"/>
              <a:t>• Active listening can involve repeating or reiterating what you’ve heard back to the speaker.</a:t>
            </a:r>
          </a:p>
          <a:p>
            <a:r>
              <a:rPr lang="en-US" dirty="0"/>
              <a:t>• A good rule of thumb is to try to listen twice as much as you talk.</a:t>
            </a:r>
          </a:p>
          <a:p>
            <a:r>
              <a:rPr lang="en-US" dirty="0"/>
              <a:t>• Confirm receipt of your message.</a:t>
            </a:r>
          </a:p>
          <a:p>
            <a:r>
              <a:rPr lang="en-US" dirty="0"/>
              <a:t>• If you are the receiver, ask questions. If you are the sender, encourage the receivers to ask questions until they are clear.</a:t>
            </a:r>
          </a:p>
          <a:p>
            <a:r>
              <a:rPr lang="en-US" dirty="0"/>
              <a:t>Some listening tips:</a:t>
            </a:r>
          </a:p>
          <a:p>
            <a:r>
              <a:rPr lang="en-US" dirty="0"/>
              <a:t>• Listen with your eyes as well as with your ears. Watch for nonverbal cues.</a:t>
            </a:r>
          </a:p>
          <a:p>
            <a:r>
              <a:rPr lang="en-US" dirty="0"/>
              <a:t>• Avoid distractions, both physical and mental. Give the speaker your full attention.</a:t>
            </a:r>
          </a:p>
          <a:p>
            <a:r>
              <a:rPr lang="en-US" dirty="0"/>
              <a:t>• Try to see things from the speaker’s point of view. In other words, try to put yourself in the speaker’s shoes.</a:t>
            </a:r>
          </a:p>
          <a:p>
            <a:r>
              <a:rPr lang="en-US" dirty="0"/>
              <a:t>• Apply the ideas to yourself. Think about how the speaker’s message relates to you and your experiences.</a:t>
            </a:r>
          </a:p>
          <a:p>
            <a:r>
              <a:rPr lang="en-US" dirty="0"/>
              <a:t>• Review the speaker’s points and think what logically might come next in the message.</a:t>
            </a:r>
          </a:p>
          <a:p>
            <a:r>
              <a:rPr lang="en-US" dirty="0"/>
              <a:t>• Curb your desire to talk until the speaker has finished.</a:t>
            </a:r>
          </a:p>
          <a:p>
            <a:r>
              <a:rPr lang="en-US" dirty="0"/>
              <a:t>• Respond nonverbally (nod your head or smile) to the speaker.</a:t>
            </a:r>
          </a:p>
          <a:p>
            <a:r>
              <a:rPr lang="en-US" dirty="0"/>
              <a:t>• Practice listening with respect for the speaker. Work hard not to interrupt even when you have a burning desire to make a point.</a:t>
            </a:r>
          </a:p>
          <a:p>
            <a:r>
              <a:rPr lang="en-US" dirty="0"/>
              <a:t>• Ask questions if you are unclear about anything.</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48</a:t>
            </a:fld>
            <a:endParaRPr lang="en-US"/>
          </a:p>
        </p:txBody>
      </p:sp>
    </p:spTree>
    <p:extLst>
      <p:ext uri="{BB962C8B-B14F-4D97-AF65-F5344CB8AC3E}">
        <p14:creationId xmlns:p14="http://schemas.microsoft.com/office/powerpoint/2010/main" val="9114020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Whole Picture. </a:t>
            </a:r>
            <a:r>
              <a:rPr lang="en-US" dirty="0"/>
              <a:t>Give every Scout a sheet of paper and pencil. Select one Scout to be the communicator. Show him (and only him) a drawing you have made. (Prepare in advance a simple drawing with sufficient variety to challenge the group. Simple geometric designs— rectangles, circles, triangles, stars, lines, etc.—in various orientations can suffice. Alternatively, select a picture from a magazine for a greater challenge. Two sample drawings are available in</a:t>
            </a:r>
          </a:p>
          <a:p>
            <a:r>
              <a:rPr lang="en-US" dirty="0"/>
              <a:t>diagrams 1 and 2.) Their task is to describe the drawing verbally so each Scout can duplicate the drawing on his own sheet of paper without ever seeing the original. The better and clearer the communicator’s instructions are, the closer the receivers’ drawings will be to the original. After the communicator has finished his instructions, the participants should share their drawings.</a:t>
            </a:r>
          </a:p>
          <a:p>
            <a:r>
              <a:rPr lang="en-US" dirty="0"/>
              <a:t>If time allows, try this with and without allowing the listeners to ask questions of the communicator. As an added challenge, play the game using two-way radios or telephones, with the communicator in a separate room or location from the listeners (or on opposite sides of a large room like a gym).</a:t>
            </a:r>
          </a:p>
          <a:p>
            <a:r>
              <a:rPr lang="en-US" b="1" dirty="0"/>
              <a:t>Reflection: </a:t>
            </a:r>
            <a:r>
              <a:rPr lang="en-US" dirty="0"/>
              <a:t>Lead a discussion about effective communication and the value of communicating clearly. Use open-ended questions until the teaching points are all brought out. Sample questions:</a:t>
            </a:r>
          </a:p>
          <a:p>
            <a:r>
              <a:rPr lang="en-US" dirty="0"/>
              <a:t>• Do the receivers’ drawings look like the original drawing/picture?</a:t>
            </a:r>
          </a:p>
          <a:p>
            <a:r>
              <a:rPr lang="en-US" dirty="0"/>
              <a:t>• Did you draw what the communicator said?</a:t>
            </a:r>
          </a:p>
          <a:p>
            <a:r>
              <a:rPr lang="en-US" dirty="0"/>
              <a:t>• Were the communicator’s instructions clear? What sorts of things could he have said to be more clear?</a:t>
            </a:r>
          </a:p>
          <a:p>
            <a:r>
              <a:rPr lang="en-US" dirty="0"/>
              <a:t>• Ask the communicator: Did you plan how you were going to describe the drawing? How?</a:t>
            </a:r>
          </a:p>
          <a:p>
            <a:r>
              <a:rPr lang="en-US" dirty="0"/>
              <a:t>• Would it have helped if you could have asked questions?</a:t>
            </a:r>
          </a:p>
          <a:p>
            <a:r>
              <a:rPr lang="en-US" dirty="0"/>
              <a:t>• What happens when the message isn’t clear?</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49</a:t>
            </a:fld>
            <a:endParaRPr lang="en-US"/>
          </a:p>
        </p:txBody>
      </p:sp>
    </p:spTree>
    <p:extLst>
      <p:ext uri="{BB962C8B-B14F-4D97-AF65-F5344CB8AC3E}">
        <p14:creationId xmlns:p14="http://schemas.microsoft.com/office/powerpoint/2010/main" val="3076708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5</a:t>
            </a:fld>
            <a:endParaRPr lang="en-US"/>
          </a:p>
        </p:txBody>
      </p:sp>
    </p:spTree>
    <p:extLst>
      <p:ext uri="{BB962C8B-B14F-4D97-AF65-F5344CB8AC3E}">
        <p14:creationId xmlns:p14="http://schemas.microsoft.com/office/powerpoint/2010/main" val="170094523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key teaching points:</a:t>
            </a:r>
          </a:p>
          <a:p>
            <a:r>
              <a:rPr lang="en-US" dirty="0"/>
              <a:t>• Be as clear as possible with your message.</a:t>
            </a:r>
          </a:p>
          <a:p>
            <a:r>
              <a:rPr lang="en-US" dirty="0"/>
              <a:t>• Plan ahead and prepare.</a:t>
            </a:r>
          </a:p>
          <a:p>
            <a:r>
              <a:rPr lang="en-US" dirty="0"/>
              <a:t>• People will do what they think you told them—even if it’s not what you meant.</a:t>
            </a:r>
          </a:p>
          <a:p>
            <a:r>
              <a:rPr lang="en-US" dirty="0"/>
              <a:t>• Allow your listeners to ask questions and get a clear understanding of your message.</a:t>
            </a:r>
          </a:p>
          <a:p>
            <a:r>
              <a:rPr lang="en-US" dirty="0"/>
              <a:t>Other discussion:</a:t>
            </a:r>
          </a:p>
          <a:p>
            <a:r>
              <a:rPr lang="en-US" dirty="0"/>
              <a:t>• You may want to ask your listeners to tell you what they think your message is—to confirm that they received it correctly.</a:t>
            </a:r>
          </a:p>
          <a:p>
            <a:r>
              <a:rPr lang="en-US" dirty="0"/>
              <a:t>• As the sender, the message often seems clearer to you than to the receiver.</a:t>
            </a:r>
          </a:p>
          <a:p>
            <a:r>
              <a:rPr lang="en-US" dirty="0"/>
              <a:t>• Messages flow both ways—from sender to receiver and back. Both sender and receiver are responsible for good communications to work.</a:t>
            </a:r>
          </a:p>
          <a:p>
            <a:r>
              <a:rPr lang="en-US" dirty="0"/>
              <a:t>Some communicating tips when passing out information:</a:t>
            </a:r>
          </a:p>
          <a:p>
            <a:r>
              <a:rPr lang="en-US" dirty="0"/>
              <a:t>• Before you begin to pass out information to your troop/audience, take a moment to organize your thoughts. You may want to write a few notes to remind yourself of the </a:t>
            </a:r>
            <a:r>
              <a:rPr lang="en-US" dirty="0" err="1"/>
              <a:t>pointsyou</a:t>
            </a:r>
            <a:r>
              <a:rPr lang="en-US" dirty="0"/>
              <a:t> want to cover.</a:t>
            </a:r>
          </a:p>
          <a:p>
            <a:r>
              <a:rPr lang="en-US" dirty="0"/>
              <a:t>• Have the troop/audience gather in a place free of distractions. Do not begin until you have everyone’s attention. You can use the Scout sign as a signal that it is time for everyone to stop other discussions and focus on the business at hand.</a:t>
            </a:r>
          </a:p>
          <a:p>
            <a:r>
              <a:rPr lang="en-US" dirty="0"/>
              <a:t>• Speak clearly. Make eye contact with your listeners. As you finish explaining each item, ask if there are any questions.</a:t>
            </a:r>
          </a:p>
          <a:p>
            <a:r>
              <a:rPr lang="en-US" dirty="0"/>
              <a:t>• Repeat facts such as dates, times, and places.</a:t>
            </a:r>
          </a:p>
          <a:p>
            <a:r>
              <a:rPr lang="en-US" dirty="0"/>
              <a:t>• If possible, ask the troop scribe to make and distribute notes of the discussion.</a:t>
            </a:r>
          </a:p>
        </p:txBody>
      </p:sp>
      <p:sp>
        <p:nvSpPr>
          <p:cNvPr id="4" name="Slide Number Placeholder 3"/>
          <p:cNvSpPr>
            <a:spLocks noGrp="1"/>
          </p:cNvSpPr>
          <p:nvPr>
            <p:ph type="sldNum" sz="quarter" idx="10"/>
          </p:nvPr>
        </p:nvSpPr>
        <p:spPr/>
        <p:txBody>
          <a:bodyPr/>
          <a:lstStyle/>
          <a:p>
            <a:fld id="{A2A3A696-E5D8-4683-B6FB-4FA3E3D1866E}" type="slidenum">
              <a:rPr lang="en-US" smtClean="0"/>
              <a:t>50</a:t>
            </a:fld>
            <a:endParaRPr lang="en-US"/>
          </a:p>
        </p:txBody>
      </p:sp>
    </p:spTree>
    <p:extLst>
      <p:ext uri="{BB962C8B-B14F-4D97-AF65-F5344CB8AC3E}">
        <p14:creationId xmlns:p14="http://schemas.microsoft.com/office/powerpoint/2010/main" val="30767087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51</a:t>
            </a:fld>
            <a:endParaRPr lang="en-US"/>
          </a:p>
        </p:txBody>
      </p:sp>
    </p:spTree>
    <p:extLst>
      <p:ext uri="{BB962C8B-B14F-4D97-AF65-F5344CB8AC3E}">
        <p14:creationId xmlns:p14="http://schemas.microsoft.com/office/powerpoint/2010/main" val="336845882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52</a:t>
            </a:fld>
            <a:endParaRPr lang="en-US"/>
          </a:p>
        </p:txBody>
      </p:sp>
    </p:spTree>
    <p:extLst>
      <p:ext uri="{BB962C8B-B14F-4D97-AF65-F5344CB8AC3E}">
        <p14:creationId xmlns:p14="http://schemas.microsoft.com/office/powerpoint/2010/main" val="6786150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53</a:t>
            </a:fld>
            <a:endParaRPr lang="en-US"/>
          </a:p>
        </p:txBody>
      </p:sp>
    </p:spTree>
    <p:extLst>
      <p:ext uri="{BB962C8B-B14F-4D97-AF65-F5344CB8AC3E}">
        <p14:creationId xmlns:p14="http://schemas.microsoft.com/office/powerpoint/2010/main" val="426791795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Second only to communicating, good planning is an essential skill for every effective leader. </a:t>
            </a:r>
          </a:p>
          <a:p>
            <a:r>
              <a:rPr lang="en-US" dirty="0"/>
              <a:t>As new Scout leaders, you will quickly notice that things you thought “just happened” in the troop are usually actually the result of someone—perhaps now you—planning ahead and preparing for it to happen. </a:t>
            </a:r>
          </a:p>
          <a:p>
            <a:r>
              <a:rPr lang="en-US" dirty="0"/>
              <a:t>Generally, the better planned an activity, the more fun the group will have and the more successful the event will be. Conversely, everyone suffers when the person in charge has not planned properly for the group to participate in an activity.</a:t>
            </a:r>
          </a:p>
          <a:p>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54</a:t>
            </a:fld>
            <a:endParaRPr lang="en-US"/>
          </a:p>
        </p:txBody>
      </p:sp>
    </p:spTree>
    <p:extLst>
      <p:ext uri="{BB962C8B-B14F-4D97-AF65-F5344CB8AC3E}">
        <p14:creationId xmlns:p14="http://schemas.microsoft.com/office/powerpoint/2010/main" val="320506265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start planning, it often helps to sit either alone or in a small group and start asking yourself questions—then coming up with the answers. Like a</a:t>
            </a:r>
          </a:p>
          <a:p>
            <a:r>
              <a:rPr lang="en-US" dirty="0"/>
              <a:t>newspaper reporter writing an article or a policeman solving a case, walk through some basic who, what, when, where, and how questions: What do we want to do? What is the desired outcome? Where is a suitable site? How will we get there? What will we do once we get there?</a:t>
            </a:r>
          </a:p>
          <a:p>
            <a:r>
              <a:rPr lang="en-US" dirty="0"/>
              <a:t>What equipment do we need? Where do we get that equipment? Who is responsible for getting the equipment? Who is participating? When is the activity? Do we need permits or permission?</a:t>
            </a:r>
          </a:p>
          <a:p>
            <a:r>
              <a:rPr lang="en-US" dirty="0"/>
              <a:t>What will we do if . . .? Etc.</a:t>
            </a:r>
          </a:p>
          <a:p>
            <a:r>
              <a:rPr lang="en-US" dirty="0"/>
              <a:t>The questions vary considerably depending upon the activity, but the process is the same. The more questions you can think up ahead of time, and the more answers you develop, the smoother the activity will be.</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55</a:t>
            </a:fld>
            <a:endParaRPr lang="en-US"/>
          </a:p>
        </p:txBody>
      </p:sp>
    </p:spTree>
    <p:extLst>
      <p:ext uri="{BB962C8B-B14F-4D97-AF65-F5344CB8AC3E}">
        <p14:creationId xmlns:p14="http://schemas.microsoft.com/office/powerpoint/2010/main" val="359392725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56</a:t>
            </a:fld>
            <a:endParaRPr lang="en-US"/>
          </a:p>
        </p:txBody>
      </p:sp>
    </p:spTree>
    <p:extLst>
      <p:ext uri="{BB962C8B-B14F-4D97-AF65-F5344CB8AC3E}">
        <p14:creationId xmlns:p14="http://schemas.microsoft.com/office/powerpoint/2010/main" val="173700206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Flexible is often way too rigid. You have to be</a:t>
            </a:r>
            <a:r>
              <a:rPr lang="en-US" baseline="0" dirty="0" smtClean="0"/>
              <a:t> fluid.</a:t>
            </a:r>
          </a:p>
          <a:p>
            <a:endParaRPr lang="en-US" baseline="0" dirty="0" smtClean="0"/>
          </a:p>
          <a:p>
            <a:endParaRPr lang="en-US" baseline="0" dirty="0" smtClean="0"/>
          </a:p>
          <a:p>
            <a:r>
              <a:rPr lang="en-US" baseline="0" dirty="0" smtClean="0"/>
              <a:t>What does water do?</a:t>
            </a:r>
            <a:br>
              <a:rPr lang="en-US" baseline="0" dirty="0" smtClean="0"/>
            </a:br>
            <a:r>
              <a:rPr lang="en-US" baseline="0" dirty="0" smtClean="0"/>
              <a:t/>
            </a:r>
            <a:br>
              <a:rPr lang="en-US" baseline="0" dirty="0" smtClean="0"/>
            </a:br>
            <a:r>
              <a:rPr lang="en-US" baseline="0" dirty="0" smtClean="0"/>
              <a:t>Takes the path of least resistance.</a:t>
            </a:r>
          </a:p>
          <a:p>
            <a:r>
              <a:rPr lang="en-US" baseline="0" dirty="0" smtClean="0"/>
              <a:t> That said, sometimes it pays to stand up for your position. Especially if you have paid fees for your activities! But choose your battles carefully. If you anger or hurt someone now, they may turn it on you in the future.</a:t>
            </a:r>
          </a:p>
          <a:p>
            <a:endParaRPr lang="en-US" baseline="0" dirty="0" smtClean="0"/>
          </a:p>
          <a:p>
            <a:r>
              <a:rPr lang="en-US" baseline="0" dirty="0" smtClean="0"/>
              <a:t>But don’t be a doormat either. Ask your SM for help too.</a:t>
            </a:r>
          </a:p>
        </p:txBody>
      </p:sp>
      <p:sp>
        <p:nvSpPr>
          <p:cNvPr id="4" name="Slide Number Placeholder 3"/>
          <p:cNvSpPr>
            <a:spLocks noGrp="1"/>
          </p:cNvSpPr>
          <p:nvPr>
            <p:ph type="sldNum" sz="quarter" idx="10"/>
          </p:nvPr>
        </p:nvSpPr>
        <p:spPr/>
        <p:txBody>
          <a:bodyPr/>
          <a:lstStyle/>
          <a:p>
            <a:fld id="{A2A3A696-E5D8-4683-B6FB-4FA3E3D1866E}" type="slidenum">
              <a:rPr lang="en-US" smtClean="0"/>
              <a:t>57</a:t>
            </a:fld>
            <a:endParaRPr lang="en-US"/>
          </a:p>
        </p:txBody>
      </p:sp>
    </p:spTree>
    <p:extLst>
      <p:ext uri="{BB962C8B-B14F-4D97-AF65-F5344CB8AC3E}">
        <p14:creationId xmlns:p14="http://schemas.microsoft.com/office/powerpoint/2010/main" val="275054614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Experience. </a:t>
            </a:r>
            <a:r>
              <a:rPr lang="en-US" dirty="0"/>
              <a:t>Practice planning by having the Scouts plan as a group a sample troop service project using the scenario below. Explain the scenario to the Scouts, then give them 10 to 15 minutes to plan in a group how they would approach the activity. After they have established their plan, let one or more of them summarize the high points for the group. Then transition into the reflection: As a team, discuss how the planning activity went.</a:t>
            </a:r>
          </a:p>
          <a:p>
            <a:r>
              <a:rPr lang="en-US" b="1" dirty="0"/>
              <a:t>Note: </a:t>
            </a:r>
            <a:r>
              <a:rPr lang="en-US" dirty="0"/>
              <a:t>As the trainer, stay engaged with the learners as they are doing their planning together.</a:t>
            </a:r>
          </a:p>
          <a:p>
            <a:r>
              <a:rPr lang="en-US" dirty="0"/>
              <a:t>If they are not clear about the types of questions they should be considering, or not effectively </a:t>
            </a:r>
            <a:r>
              <a:rPr lang="en-US" dirty="0" err="1"/>
              <a:t>eveloping</a:t>
            </a:r>
            <a:r>
              <a:rPr lang="en-US" dirty="0"/>
              <a:t> answers/solutions or assigning owners, gently coach or ask them leading questions o get them on track. Avoid the temptation to drive the activity, though. Conversely, if the group is doing well in their planning, gently raise the bar by asking a few deeper or “what if” questions.</a:t>
            </a:r>
          </a:p>
          <a:p>
            <a:r>
              <a:rPr lang="en-US" b="1" dirty="0"/>
              <a:t>Scenario</a:t>
            </a:r>
          </a:p>
          <a:p>
            <a:r>
              <a:rPr lang="en-US" dirty="0"/>
              <a:t>On a Saturday, six weeks from now, the troop will conduct a service project at a local city park.</a:t>
            </a:r>
          </a:p>
          <a:p>
            <a:r>
              <a:rPr lang="en-US" dirty="0"/>
              <a:t>The project involves:</a:t>
            </a:r>
          </a:p>
          <a:p>
            <a:r>
              <a:rPr lang="en-US" dirty="0"/>
              <a:t>• Installing 50 feet of split-rail fence around a tree (to protect it)</a:t>
            </a:r>
          </a:p>
          <a:p>
            <a:r>
              <a:rPr lang="en-US" dirty="0"/>
              <a:t>• Removing old plants and undergrowth from a nearby area (approximately 500 square feet</a:t>
            </a:r>
          </a:p>
          <a:p>
            <a:r>
              <a:rPr lang="en-US" dirty="0"/>
              <a:t>in area)</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58</a:t>
            </a:fld>
            <a:endParaRPr lang="en-US"/>
          </a:p>
        </p:txBody>
      </p:sp>
    </p:spTree>
    <p:extLst>
      <p:ext uri="{BB962C8B-B14F-4D97-AF65-F5344CB8AC3E}">
        <p14:creationId xmlns:p14="http://schemas.microsoft.com/office/powerpoint/2010/main" val="155782480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Laying down weed block in the cleared area</a:t>
            </a:r>
          </a:p>
          <a:p>
            <a:r>
              <a:rPr lang="en-US" dirty="0"/>
              <a:t>• Spreading 6 cubic yards of mulch in the area just cleared and under the fenced-in tree </a:t>
            </a:r>
          </a:p>
          <a:p>
            <a:r>
              <a:rPr lang="en-US" dirty="0"/>
              <a:t>• Planting 15 to 20 small plants and shrubs in a small garden in a third area nearby</a:t>
            </a:r>
          </a:p>
          <a:p>
            <a:r>
              <a:rPr lang="en-US" dirty="0"/>
              <a:t>The three work areas are close enough to each other that they are within line of sight and earshot of each other. The city will provide the wood and hardware for the fencing, the plants for the garden, the weed block, the mulch, and several trash receptacles for the removed materials.</a:t>
            </a:r>
          </a:p>
          <a:p>
            <a:r>
              <a:rPr lang="en-US" dirty="0"/>
              <a:t>The troop will bring 22 Scouts and six trained adult leaders. Four unregistered parents will also participate in the project work party. The troop participants must provide any equipment needed to do the work. Plan to start and finish the work on that one Saturday.</a:t>
            </a:r>
          </a:p>
          <a:p>
            <a:r>
              <a:rPr lang="en-US" b="1" dirty="0"/>
              <a:t>Task: </a:t>
            </a:r>
            <a:r>
              <a:rPr lang="en-US" dirty="0"/>
              <a:t>Plan what equipment you need for the project and how you’re going to get it. Plan how to use and manage your team on the day of the project. Some additional “what if” questions/tasks for teams that are doing well in the planning process:</a:t>
            </a:r>
          </a:p>
          <a:p>
            <a:r>
              <a:rPr lang="en-US" dirty="0"/>
              <a:t>• What if the park planner wants additional work done on the day of the project—can you</a:t>
            </a:r>
          </a:p>
          <a:p>
            <a:r>
              <a:rPr lang="en-US" dirty="0"/>
              <a:t>cover more?</a:t>
            </a:r>
          </a:p>
          <a:p>
            <a:r>
              <a:rPr lang="en-US" dirty="0"/>
              <a:t>• What if they also asked that you install a drip irrigation system for the newly planted plants?</a:t>
            </a:r>
          </a:p>
          <a:p>
            <a:r>
              <a:rPr lang="en-US" dirty="0"/>
              <a:t>What additional equipment would be needed? How many people would you assign to that task?</a:t>
            </a:r>
          </a:p>
          <a:p>
            <a:r>
              <a:rPr lang="en-US" dirty="0"/>
              <a:t>• What if one of the areas was NOT within sight and earshot of the other two projects? What considerations would be needed? How would you allocate your adults? What equipment would help you address that issue?</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59</a:t>
            </a:fld>
            <a:endParaRPr lang="en-US"/>
          </a:p>
        </p:txBody>
      </p:sp>
    </p:spTree>
    <p:extLst>
      <p:ext uri="{BB962C8B-B14F-4D97-AF65-F5344CB8AC3E}">
        <p14:creationId xmlns:p14="http://schemas.microsoft.com/office/powerpoint/2010/main" val="1557824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Scouting, a troop’s vision is something developed and shared by all members. It identifies where the troop is going—what it wants to accomplish. As an individual, you probably have a number of visions, but you may not have articulated them. We will discuss vision more thoroughly in Module Three, but each Scout should be thinking about his own vision of success in his new position, as well as his vision for the troop.</a:t>
            </a:r>
          </a:p>
          <a:p>
            <a:r>
              <a:rPr lang="en-US" dirty="0"/>
              <a:t>If you have not already done so, Take some time to talk with your Scoutmaster about your vision for the Troop and his or hers.</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6</a:t>
            </a:fld>
            <a:endParaRPr lang="en-US"/>
          </a:p>
        </p:txBody>
      </p:sp>
    </p:spTree>
    <p:extLst>
      <p:ext uri="{BB962C8B-B14F-4D97-AF65-F5344CB8AC3E}">
        <p14:creationId xmlns:p14="http://schemas.microsoft.com/office/powerpoint/2010/main" val="213330170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Reflection: </a:t>
            </a:r>
            <a:r>
              <a:rPr lang="en-US" dirty="0"/>
              <a:t>Lead a discussion about planning this activity and planning activities in general.</a:t>
            </a:r>
          </a:p>
          <a:p>
            <a:r>
              <a:rPr lang="en-US" dirty="0"/>
              <a:t>Use open-ended questions until the teaching points are all brought out. Sample questions:</a:t>
            </a:r>
          </a:p>
          <a:p>
            <a:r>
              <a:rPr lang="en-US" dirty="0"/>
              <a:t>About the planning session:</a:t>
            </a:r>
          </a:p>
          <a:p>
            <a:r>
              <a:rPr lang="en-US" dirty="0"/>
              <a:t>• Who led the planning discussion? Did that work?</a:t>
            </a:r>
          </a:p>
          <a:p>
            <a:r>
              <a:rPr lang="en-US" dirty="0"/>
              <a:t>• Did anyone take notes?</a:t>
            </a:r>
          </a:p>
          <a:p>
            <a:r>
              <a:rPr lang="en-US" dirty="0"/>
              <a:t>• What did the team focus on first? Was that an important thing to focus on?</a:t>
            </a:r>
          </a:p>
          <a:p>
            <a:r>
              <a:rPr lang="en-US" dirty="0"/>
              <a:t>• What happened during the team’s planning process?</a:t>
            </a:r>
          </a:p>
          <a:p>
            <a:r>
              <a:rPr lang="en-US" dirty="0"/>
              <a:t>• Did you ask yourselves key questions? Did you develop any answers?</a:t>
            </a:r>
          </a:p>
          <a:p>
            <a:r>
              <a:rPr lang="en-US" dirty="0"/>
              <a:t>• Did you get through some necessary planning activities?</a:t>
            </a:r>
          </a:p>
          <a:p>
            <a:r>
              <a:rPr lang="en-US" dirty="0"/>
              <a:t>• What else still needs to be planned to make this project a success? Are there areas you didn’t get to?</a:t>
            </a:r>
          </a:p>
          <a:p>
            <a:r>
              <a:rPr lang="en-US" dirty="0"/>
              <a:t>• Is 10 to 15 minutes enough time to plan a project of this size?</a:t>
            </a:r>
          </a:p>
          <a:p>
            <a:r>
              <a:rPr lang="en-US" dirty="0"/>
              <a:t>About the project:</a:t>
            </a:r>
          </a:p>
          <a:p>
            <a:r>
              <a:rPr lang="en-US" dirty="0"/>
              <a:t>• Who was assigned to lead the overall project and coordinate the work effort during the project?</a:t>
            </a:r>
          </a:p>
          <a:p>
            <a:r>
              <a:rPr lang="en-US" dirty="0"/>
              <a:t>• How did you divide up the troop to work the service project? Did you divide up by </a:t>
            </a:r>
            <a:r>
              <a:rPr lang="en-US" dirty="0" err="1"/>
              <a:t>patrols,by</a:t>
            </a:r>
            <a:r>
              <a:rPr lang="en-US" dirty="0"/>
              <a:t> skill level, by age, or by some other method?</a:t>
            </a:r>
          </a:p>
          <a:p>
            <a:r>
              <a:rPr lang="en-US" dirty="0"/>
              <a:t>• Who was in charge of each of the teams?</a:t>
            </a:r>
          </a:p>
          <a:p>
            <a:r>
              <a:rPr lang="en-US" dirty="0"/>
              <a:t>• How did you allocate the adult leaders to the teams? What about the parents?</a:t>
            </a:r>
          </a:p>
          <a:p>
            <a:r>
              <a:rPr lang="en-US" dirty="0"/>
              <a:t>• How much time did you estimate the project would take with this number of participants?</a:t>
            </a:r>
          </a:p>
          <a:p>
            <a:r>
              <a:rPr lang="en-US" dirty="0"/>
              <a:t>• What safety considerations did you plan for?</a:t>
            </a:r>
          </a:p>
          <a:p>
            <a:r>
              <a:rPr lang="en-US" dirty="0"/>
              <a:t>• What were your plans for food (snacks, drinks, lunch, etc.) during the project?</a:t>
            </a:r>
          </a:p>
          <a:p>
            <a:r>
              <a:rPr lang="en-US" dirty="0"/>
              <a:t>• How did you plan to communicate among the various teams?</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60</a:t>
            </a:fld>
            <a:endParaRPr lang="en-US"/>
          </a:p>
        </p:txBody>
      </p:sp>
    </p:spTree>
    <p:extLst>
      <p:ext uri="{BB962C8B-B14F-4D97-AF65-F5344CB8AC3E}">
        <p14:creationId xmlns:p14="http://schemas.microsoft.com/office/powerpoint/2010/main" val="155782480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Were any special skills needed to do this project? Was there someone in the troop with these skills? If not, did you consider finding out how to do those skills before the day of the project?</a:t>
            </a:r>
          </a:p>
          <a:p>
            <a:r>
              <a:rPr lang="en-US" dirty="0"/>
              <a:t>• What were your considerations for poor weather? Was there anything in this project that couldn’t be done in the rain?</a:t>
            </a:r>
          </a:p>
          <a:p>
            <a:r>
              <a:rPr lang="en-US" dirty="0"/>
              <a:t>• What equipment did you put on your equipment list? (If anything significant is missing from the list, coach the team about what else is needed.)</a:t>
            </a:r>
          </a:p>
          <a:p>
            <a:r>
              <a:rPr lang="en-US" dirty="0"/>
              <a:t>• Did you assign someone in the troop to bring every item on the list?</a:t>
            </a:r>
          </a:p>
          <a:p>
            <a:r>
              <a:rPr lang="en-US" dirty="0"/>
              <a:t>• Did you assign someone to check before the project that the Scouts are still planning to bring each needed piece of equipment?</a:t>
            </a:r>
          </a:p>
          <a:p>
            <a:r>
              <a:rPr lang="en-US" dirty="0"/>
              <a:t>• What equipment did you tell every person to bring?</a:t>
            </a:r>
          </a:p>
          <a:p>
            <a:r>
              <a:rPr lang="en-US" dirty="0"/>
              <a:t>Some key teaching points:</a:t>
            </a:r>
          </a:p>
          <a:p>
            <a:r>
              <a:rPr lang="en-US" dirty="0"/>
              <a:t>About the planning session:</a:t>
            </a:r>
          </a:p>
          <a:p>
            <a:r>
              <a:rPr lang="en-US" dirty="0"/>
              <a:t>• Pick someone to lead the planning process.</a:t>
            </a:r>
          </a:p>
          <a:p>
            <a:r>
              <a:rPr lang="en-US" dirty="0"/>
              <a:t>• Designate a scribe. Write down the plan.</a:t>
            </a:r>
          </a:p>
          <a:p>
            <a:r>
              <a:rPr lang="en-US" dirty="0"/>
              <a:t>• Plan your planning—focus on important things early in the planning process.</a:t>
            </a:r>
          </a:p>
          <a:p>
            <a:r>
              <a:rPr lang="en-US" dirty="0"/>
              <a:t>• Plan your planning—identify the big areas that are going to need to be thought about and make sure you cover each one thoroughly.</a:t>
            </a:r>
          </a:p>
          <a:p>
            <a:r>
              <a:rPr lang="en-US" dirty="0"/>
              <a:t>• Think through some key questions in each area.</a:t>
            </a:r>
          </a:p>
          <a:p>
            <a:r>
              <a:rPr lang="en-US" dirty="0"/>
              <a:t>• Develop answers to each question.</a:t>
            </a:r>
          </a:p>
          <a:p>
            <a:r>
              <a:rPr lang="en-US" dirty="0"/>
              <a:t>• Write down tasks that need to be accomplished to make the project a success.</a:t>
            </a:r>
          </a:p>
          <a:p>
            <a:r>
              <a:rPr lang="en-US" dirty="0"/>
              <a:t>• Assign owners to each task.</a:t>
            </a:r>
          </a:p>
          <a:p>
            <a:r>
              <a:rPr lang="en-US" dirty="0"/>
              <a:t>• Assign due dates as appropriate.</a:t>
            </a:r>
          </a:p>
          <a:p>
            <a:r>
              <a:rPr lang="en-US" dirty="0"/>
              <a:t>• Assign someone to follow up and verify that needed things are getting done.</a:t>
            </a:r>
          </a:p>
          <a:p>
            <a:r>
              <a:rPr lang="en-US" dirty="0"/>
              <a:t>• Take enough time to plan well. If you don’t have enough time initially, schedule more time later.</a:t>
            </a:r>
          </a:p>
          <a:p>
            <a:r>
              <a:rPr lang="en-US" dirty="0"/>
              <a:t>• Do not presume needed things will “just happen.”</a:t>
            </a:r>
          </a:p>
          <a:p>
            <a:r>
              <a:rPr lang="en-US" dirty="0"/>
              <a:t>About the project:</a:t>
            </a:r>
          </a:p>
          <a:p>
            <a:r>
              <a:rPr lang="en-US" dirty="0"/>
              <a:t>• Pick someone to lead the project, ideally the senior patrol leader.</a:t>
            </a:r>
          </a:p>
          <a:p>
            <a:r>
              <a:rPr lang="en-US" dirty="0"/>
              <a:t>• Assign age-appropriate tasks to each group.</a:t>
            </a:r>
          </a:p>
          <a:p>
            <a:r>
              <a:rPr lang="en-US" dirty="0"/>
              <a:t>• Have enough activity to keep everyone busy and engaged in the project. Ensure everyone is fully participating—and given an opportunity to participate.</a:t>
            </a:r>
          </a:p>
          <a:p>
            <a:r>
              <a:rPr lang="en-US" dirty="0"/>
              <a:t>• Divide up the adults. They should be coaching and mentoring the Scout leader of each team—not leading the team themselves.</a:t>
            </a:r>
          </a:p>
          <a:p>
            <a:r>
              <a:rPr lang="en-US" dirty="0"/>
              <a:t>• Place skilled adults with the teams needing greater skill (e.g., building the fence or properly planting the plants) to help the Scouts learn and be successful. If no one in the troop knows how to build the fence or plant the plants, make arrangements to learn these skills ahead of time—or ask someone to join you for the project who can teach the Scouts.</a:t>
            </a:r>
          </a:p>
          <a:p>
            <a:r>
              <a:rPr lang="en-US" dirty="0"/>
              <a:t>• Always consider safety factors when working on service projects or other Scouting activities. (Discuss specific considerations for this project with the team.)</a:t>
            </a:r>
          </a:p>
          <a:p>
            <a:r>
              <a:rPr lang="en-US" dirty="0"/>
              <a:t>• Every Scout should be instructed to bring his outdoor essentials whenever the troop is doing an activity of this nature. Personal safety gear, like work gloves or eye protection, should also be considered for service projects.</a:t>
            </a:r>
          </a:p>
          <a:p>
            <a:r>
              <a:rPr lang="en-US" dirty="0"/>
              <a:t>• All of this project can be done in the rain. No need to cancel the project for (reasonable) bad weather.</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61</a:t>
            </a:fld>
            <a:endParaRPr lang="en-US"/>
          </a:p>
        </p:txBody>
      </p:sp>
    </p:spTree>
    <p:extLst>
      <p:ext uri="{BB962C8B-B14F-4D97-AF65-F5344CB8AC3E}">
        <p14:creationId xmlns:p14="http://schemas.microsoft.com/office/powerpoint/2010/main" val="155782480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variety of equipment is needed for this project, but none of it is beyond what many families have for home use. Make a good list, then assign owners to either bring each item or to track down someone else who could bring it. Delegate. Use the troop leadership team—can the quartermaster or senior patrol leader drive this activity? Or perhaps the Scouts in charge of each team?</a:t>
            </a:r>
          </a:p>
          <a:p>
            <a:r>
              <a:rPr lang="en-US" b="1" dirty="0"/>
              <a:t>Leader Comments. </a:t>
            </a:r>
            <a:r>
              <a:rPr lang="en-US" dirty="0"/>
              <a:t>When planning an activity, it helps if you don’t presume—don’t presume that something needed will be there or that it will just happen; don’t presume that someone </a:t>
            </a:r>
            <a:r>
              <a:rPr lang="en-US" dirty="0" err="1"/>
              <a:t>willtake</a:t>
            </a:r>
            <a:r>
              <a:rPr lang="en-US" dirty="0"/>
              <a:t> care of something because it seems obvious or because he usually does it. Include </a:t>
            </a:r>
            <a:r>
              <a:rPr lang="en-US" dirty="0" err="1"/>
              <a:t>thatresponsibility</a:t>
            </a:r>
            <a:r>
              <a:rPr lang="en-US" dirty="0"/>
              <a:t> in your plans and assign an owner. Check on it—then you’ll know that it’s taken care of.</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62</a:t>
            </a:fld>
            <a:endParaRPr lang="en-US"/>
          </a:p>
        </p:txBody>
      </p:sp>
    </p:spTree>
    <p:extLst>
      <p:ext uri="{BB962C8B-B14F-4D97-AF65-F5344CB8AC3E}">
        <p14:creationId xmlns:p14="http://schemas.microsoft.com/office/powerpoint/2010/main" val="155782480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planning an activity, it helps if you don’t presume—don’t presume that something needed will be there or that it will just happen; don’t presume that someone will take care of something because it seems obvious or because he usually does it. Include that responsibility in your plans and assign an owner. Check on it—then you’ll know that it’s taken care of.</a:t>
            </a:r>
          </a:p>
          <a:p>
            <a:endParaRPr lang="en-US" dirty="0"/>
          </a:p>
          <a:p>
            <a:r>
              <a:rPr lang="en-US" dirty="0"/>
              <a:t>Better planned events mean better attended events.</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63</a:t>
            </a:fld>
            <a:endParaRPr lang="en-US"/>
          </a:p>
        </p:txBody>
      </p:sp>
    </p:spTree>
    <p:extLst>
      <p:ext uri="{BB962C8B-B14F-4D97-AF65-F5344CB8AC3E}">
        <p14:creationId xmlns:p14="http://schemas.microsoft.com/office/powerpoint/2010/main" val="272251224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64</a:t>
            </a:fld>
            <a:endParaRPr lang="en-US"/>
          </a:p>
        </p:txBody>
      </p:sp>
    </p:spTree>
    <p:extLst>
      <p:ext uri="{BB962C8B-B14F-4D97-AF65-F5344CB8AC3E}">
        <p14:creationId xmlns:p14="http://schemas.microsoft.com/office/powerpoint/2010/main" val="166675343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65</a:t>
            </a:fld>
            <a:endParaRPr lang="en-US"/>
          </a:p>
        </p:txBody>
      </p:sp>
    </p:spTree>
    <p:extLst>
      <p:ext uri="{BB962C8B-B14F-4D97-AF65-F5344CB8AC3E}">
        <p14:creationId xmlns:p14="http://schemas.microsoft.com/office/powerpoint/2010/main" val="318392806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66</a:t>
            </a:fld>
            <a:endParaRPr lang="en-US"/>
          </a:p>
        </p:txBody>
      </p:sp>
    </p:spTree>
    <p:extLst>
      <p:ext uri="{BB962C8B-B14F-4D97-AF65-F5344CB8AC3E}">
        <p14:creationId xmlns:p14="http://schemas.microsoft.com/office/powerpoint/2010/main" val="386364455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67</a:t>
            </a:fld>
            <a:endParaRPr lang="en-US"/>
          </a:p>
        </p:txBody>
      </p:sp>
    </p:spTree>
    <p:extLst>
      <p:ext uri="{BB962C8B-B14F-4D97-AF65-F5344CB8AC3E}">
        <p14:creationId xmlns:p14="http://schemas.microsoft.com/office/powerpoint/2010/main" val="249992175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68</a:t>
            </a:fld>
            <a:endParaRPr lang="en-US"/>
          </a:p>
        </p:txBody>
      </p:sp>
    </p:spTree>
    <p:extLst>
      <p:ext uri="{BB962C8B-B14F-4D97-AF65-F5344CB8AC3E}">
        <p14:creationId xmlns:p14="http://schemas.microsoft.com/office/powerpoint/2010/main" val="419028028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69</a:t>
            </a:fld>
            <a:endParaRPr lang="en-US"/>
          </a:p>
        </p:txBody>
      </p:sp>
    </p:spTree>
    <p:extLst>
      <p:ext uri="{BB962C8B-B14F-4D97-AF65-F5344CB8AC3E}">
        <p14:creationId xmlns:p14="http://schemas.microsoft.com/office/powerpoint/2010/main" val="22417967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7</a:t>
            </a:fld>
            <a:endParaRPr lang="en-US"/>
          </a:p>
        </p:txBody>
      </p:sp>
    </p:spTree>
    <p:extLst>
      <p:ext uri="{BB962C8B-B14F-4D97-AF65-F5344CB8AC3E}">
        <p14:creationId xmlns:p14="http://schemas.microsoft.com/office/powerpoint/2010/main" val="120364823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happened during the Explain step? What happened during the Demonstrate step?</a:t>
            </a:r>
          </a:p>
          <a:p>
            <a:r>
              <a:rPr lang="en-US" dirty="0"/>
              <a:t>• What happened during the Guide step? What happened during the Enable step?</a:t>
            </a:r>
          </a:p>
          <a:p>
            <a:r>
              <a:rPr lang="en-US" dirty="0"/>
              <a:t>• Did parts of the training go too fast or too slow for you? What could the trainer do to</a:t>
            </a:r>
          </a:p>
          <a:p>
            <a:r>
              <a:rPr lang="en-US" dirty="0"/>
              <a:t>address that?</a:t>
            </a:r>
          </a:p>
          <a:p>
            <a:r>
              <a:rPr lang="en-US" dirty="0"/>
              <a:t>• Did the learners ask questions? Did the trainer answer them?</a:t>
            </a:r>
          </a:p>
          <a:p>
            <a:r>
              <a:rPr lang="en-US" dirty="0"/>
              <a:t>• Did the trainer ask questions of the learners to ensure they were following?</a:t>
            </a:r>
          </a:p>
          <a:p>
            <a:r>
              <a:rPr lang="en-US" dirty="0"/>
              <a:t>• How did the trainer know the learners had learned the skill?</a:t>
            </a:r>
          </a:p>
          <a:p>
            <a:r>
              <a:rPr lang="en-US" dirty="0"/>
              <a:t>• What other skills could we teach using this method?</a:t>
            </a:r>
          </a:p>
          <a:p>
            <a:r>
              <a:rPr lang="en-US" dirty="0"/>
              <a:t>• How could you as a leader use the EDGE method with your troop or patrol?</a:t>
            </a:r>
          </a:p>
          <a:p>
            <a:r>
              <a:rPr lang="en-US" dirty="0"/>
              <a:t>Some key teaching points:</a:t>
            </a:r>
          </a:p>
          <a:p>
            <a:r>
              <a:rPr lang="en-US" dirty="0"/>
              <a:t>• For some skills, the Explain and Demonstrate steps can be combined.</a:t>
            </a:r>
          </a:p>
          <a:p>
            <a:r>
              <a:rPr lang="en-US" dirty="0"/>
              <a:t>• For some skills, the Guide and Enable steps might be merged.</a:t>
            </a:r>
          </a:p>
          <a:p>
            <a:r>
              <a:rPr lang="en-US" dirty="0"/>
              <a:t>• Watch your learners and ensure your pace matches their rate of learning.</a:t>
            </a:r>
          </a:p>
          <a:p>
            <a:r>
              <a:rPr lang="en-US" dirty="0"/>
              <a:t>• Trainers should ask questions or use other methods to ensure their learners are learning.</a:t>
            </a:r>
          </a:p>
          <a:p>
            <a:r>
              <a:rPr lang="en-US" dirty="0"/>
              <a:t>• The Teaching EDGE can be used in a variety of teaching situations in the troop.</a:t>
            </a:r>
          </a:p>
          <a:p>
            <a:r>
              <a:rPr lang="en-US" dirty="0"/>
              <a:t>• Leaders in the troop can use the Teaching EDGE method in many different ways—in more</a:t>
            </a:r>
          </a:p>
          <a:p>
            <a:r>
              <a:rPr lang="en-US" dirty="0"/>
              <a:t>ways than just teaching simple skills.</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70</a:t>
            </a:fld>
            <a:endParaRPr lang="en-US"/>
          </a:p>
        </p:txBody>
      </p:sp>
    </p:spTree>
    <p:extLst>
      <p:ext uri="{BB962C8B-B14F-4D97-AF65-F5344CB8AC3E}">
        <p14:creationId xmlns:p14="http://schemas.microsoft.com/office/powerpoint/2010/main" val="118797572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many Scouting skills and activities can be taught using the Teaching EDGE method. Consider giving it a try the next time you need to teach your patrol or troop how to do something. With practice, this method will become easy to use and a natural skill for you to use</a:t>
            </a:r>
          </a:p>
          <a:p>
            <a:r>
              <a:rPr lang="en-US" dirty="0"/>
              <a:t>in many situations.</a:t>
            </a:r>
          </a:p>
          <a:p>
            <a:r>
              <a:rPr lang="en-US" dirty="0"/>
              <a:t>When planning to teach something, it helps to think about what outcome you want: What do you want your audience to learn? Other good questions to consider: Who is the audience? What do they already know about this subject? What are the critical things to be taught? What is the best order in which to present your major points? How will you present these various points? What teaching aids will you use? Etc.</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71</a:t>
            </a:fld>
            <a:endParaRPr lang="en-US"/>
          </a:p>
        </p:txBody>
      </p:sp>
    </p:spTree>
    <p:extLst>
      <p:ext uri="{BB962C8B-B14F-4D97-AF65-F5344CB8AC3E}">
        <p14:creationId xmlns:p14="http://schemas.microsoft.com/office/powerpoint/2010/main" val="118797572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three topics—communications, planning, and teaching—are core skills leaders can use any time they are working with their team. The links between the three skills are clear.</a:t>
            </a:r>
          </a:p>
          <a:p>
            <a:r>
              <a:rPr lang="en-US" dirty="0" smtClean="0"/>
              <a:t>Good planning is foundational to everything, including teaching and communicating. Effective communication skills enable the leader to share ideas and direct the team’s activities. </a:t>
            </a:r>
          </a:p>
          <a:p>
            <a:r>
              <a:rPr lang="en-US" dirty="0" smtClean="0"/>
              <a:t>As you grow in Scouting and take on more leadership roles, your leadership skills and strengths will continue to grow over time</a:t>
            </a:r>
          </a:p>
          <a:p>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72</a:t>
            </a:fld>
            <a:endParaRPr lang="en-US"/>
          </a:p>
        </p:txBody>
      </p:sp>
    </p:spTree>
    <p:extLst>
      <p:ext uri="{BB962C8B-B14F-4D97-AF65-F5344CB8AC3E}">
        <p14:creationId xmlns:p14="http://schemas.microsoft.com/office/powerpoint/2010/main" val="197409445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73</a:t>
            </a:fld>
            <a:endParaRPr lang="en-US"/>
          </a:p>
        </p:txBody>
      </p:sp>
    </p:spTree>
    <p:extLst>
      <p:ext uri="{BB962C8B-B14F-4D97-AF65-F5344CB8AC3E}">
        <p14:creationId xmlns:p14="http://schemas.microsoft.com/office/powerpoint/2010/main" val="413608903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74</a:t>
            </a:fld>
            <a:endParaRPr lang="en-US"/>
          </a:p>
        </p:txBody>
      </p:sp>
    </p:spTree>
    <p:extLst>
      <p:ext uri="{BB962C8B-B14F-4D97-AF65-F5344CB8AC3E}">
        <p14:creationId xmlns:p14="http://schemas.microsoft.com/office/powerpoint/2010/main" val="134588274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do we mean by “team”? The word “team” applies to any group working together on a common goal. It can be a temporary group that meets once to solve a particular problem, or it can be a permanent group. In Scouting, the team could be the patrol leaders’ council, a group of backpackers, or an entire troop.</a:t>
            </a:r>
          </a:p>
          <a:p>
            <a:r>
              <a:rPr lang="en-US" dirty="0"/>
              <a:t>Just because we call something a “team” does not mean that the group functions effectively AS a team. Some individuals may be pulling in different directions, communicating poorly, or treating each other badly. A high-performing team works well, energizes and supports all of the team members, and produces highly effective results. A team working poorly is a source of stress and tension, and productivity suffers from the lack of cooperation. Whether in sports, in the troop, or in life, teamwork is a common factor in all effort and human interactivity.</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75</a:t>
            </a:fld>
            <a:endParaRPr lang="en-US"/>
          </a:p>
        </p:txBody>
      </p:sp>
    </p:spTree>
    <p:extLst>
      <p:ext uri="{BB962C8B-B14F-4D97-AF65-F5344CB8AC3E}">
        <p14:creationId xmlns:p14="http://schemas.microsoft.com/office/powerpoint/2010/main" val="157150535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purpose of this session is to focus on the team as a whole and the role of the leader in bringing out the best in that team. We will discuss different kinds of teams and the stages that all teams go through as they progress toward their vision of success. We will teach the Scouts the need for interdependence among team members, how to find the value of every team member, and how to capitalize on the strengths of each individual to contribute to the success of the group. We remind them that all leadership has its underpinnings in values and discuss ethical decision-making. Last, we revisit the vision that the Scouts have been thinking about for their roles and for the troop.</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76</a:t>
            </a:fld>
            <a:endParaRPr lang="en-US"/>
          </a:p>
        </p:txBody>
      </p:sp>
    </p:spTree>
    <p:extLst>
      <p:ext uri="{BB962C8B-B14F-4D97-AF65-F5344CB8AC3E}">
        <p14:creationId xmlns:p14="http://schemas.microsoft.com/office/powerpoint/2010/main" val="157150535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do we mean by “team”? The word “team” applies to any group working together toward a common goal.</a:t>
            </a:r>
          </a:p>
          <a:p>
            <a:r>
              <a:rPr lang="en-US" dirty="0"/>
              <a:t>A team can be a temporary group that meets once to solve a particular problem, or it could be a permanent group. Name some permanent or temporary teams in the troop. In Scouting, the team could be the group going on a particular outing, the group planning an activity, the troop leadership team, or the entire troop.</a:t>
            </a:r>
          </a:p>
          <a:p>
            <a:r>
              <a:rPr lang="en-US" dirty="0"/>
              <a:t>Just because we call something a “team” does not mean that the group functions effectively as a team. What makes a “team” of people stronger/different than simply a “group” of people? A team works toward a common goal. All members work together for a common purpose and for the betterment or advancement of each member, too. A high-performing team works well, energizes and supports all of the team members, and produces highly effective results.</a:t>
            </a:r>
          </a:p>
          <a:p>
            <a:r>
              <a:rPr lang="en-US" dirty="0"/>
              <a:t>What are some characteristics of effective teams? (Try to draw out some of these answers from the Scouts, rather than listing them all as a “lecture” from the trainer.) Consider writing some of the answers/ideas on the board.</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77</a:t>
            </a:fld>
            <a:endParaRPr lang="en-US"/>
          </a:p>
        </p:txBody>
      </p:sp>
    </p:spTree>
    <p:extLst>
      <p:ext uri="{BB962C8B-B14F-4D97-AF65-F5344CB8AC3E}">
        <p14:creationId xmlns:p14="http://schemas.microsoft.com/office/powerpoint/2010/main" val="2206420733"/>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Characteristics of a Team</a:t>
            </a:r>
          </a:p>
          <a:p>
            <a:r>
              <a:rPr lang="en-US" dirty="0"/>
              <a:t>Common Purpose</a:t>
            </a:r>
          </a:p>
          <a:p>
            <a:r>
              <a:rPr lang="en-US" dirty="0"/>
              <a:t>—A team is a group of interdependent people who cooperate to achieve exceptional results. They have common purpose for which they are all accountable.</a:t>
            </a:r>
          </a:p>
          <a:p>
            <a:r>
              <a:rPr lang="en-US" dirty="0"/>
              <a:t>—The goal must be clear to all.</a:t>
            </a:r>
          </a:p>
          <a:p>
            <a:r>
              <a:rPr lang="en-US" dirty="0"/>
              <a:t>—Members feel a common purpose; their personal goals are linked to the team goals.</a:t>
            </a:r>
          </a:p>
          <a:p>
            <a:r>
              <a:rPr lang="en-US" dirty="0"/>
              <a:t>It’s a win/win.</a:t>
            </a:r>
          </a:p>
          <a:p>
            <a:r>
              <a:rPr lang="en-US" dirty="0"/>
              <a:t>• Interdependence</a:t>
            </a:r>
          </a:p>
          <a:p>
            <a:r>
              <a:rPr lang="en-US" dirty="0"/>
              <a:t>—A team cannot be successful unless all members of the team are truly successful in their roles.</a:t>
            </a:r>
          </a:p>
          <a:p>
            <a:r>
              <a:rPr lang="en-US" dirty="0"/>
              <a:t>• Appropriate Roles, Structure, and Process</a:t>
            </a:r>
          </a:p>
          <a:p>
            <a:r>
              <a:rPr lang="en-US" dirty="0"/>
              <a:t>—People know their roles and boundaries—and their value to the team.</a:t>
            </a:r>
          </a:p>
          <a:p>
            <a:r>
              <a:rPr lang="en-US" dirty="0"/>
              <a:t>—Decisions are agreed upon and supported.</a:t>
            </a:r>
          </a:p>
          <a:p>
            <a:r>
              <a:rPr lang="en-US" dirty="0"/>
              <a:t>—Feedback is timely and useful.</a:t>
            </a:r>
          </a:p>
          <a:p>
            <a:r>
              <a:rPr lang="en-US" dirty="0"/>
              <a:t>—Communications channels are open.</a:t>
            </a:r>
          </a:p>
          <a:p>
            <a:r>
              <a:rPr lang="en-US" dirty="0"/>
              <a:t>• Leadership and Competence</a:t>
            </a:r>
          </a:p>
          <a:p>
            <a:r>
              <a:rPr lang="en-US" dirty="0"/>
              <a:t>—Members have the necessary technical and interpersonal skills to accomplish their tasks and work together.</a:t>
            </a:r>
          </a:p>
          <a:p>
            <a:r>
              <a:rPr lang="en-US" dirty="0"/>
              <a:t>—The team has the leadership and support it needs to be successful.</a:t>
            </a:r>
          </a:p>
          <a:p>
            <a:r>
              <a:rPr lang="en-US" dirty="0"/>
              <a:t>• Team Climate</a:t>
            </a:r>
          </a:p>
          <a:p>
            <a:r>
              <a:rPr lang="en-US" dirty="0"/>
              <a:t>—The team environment is open and collaborative.</a:t>
            </a:r>
          </a:p>
          <a:p>
            <a:r>
              <a:rPr lang="en-US" dirty="0"/>
              <a:t>—People show respect and trust for one another, and they value different opinions.</a:t>
            </a:r>
          </a:p>
          <a:p>
            <a:r>
              <a:rPr lang="en-US" dirty="0"/>
              <a:t>—There is a genuine interest in gaining agreement.</a:t>
            </a:r>
          </a:p>
          <a:p>
            <a:r>
              <a:rPr lang="en-US" dirty="0"/>
              <a:t>Performance Standards</a:t>
            </a:r>
          </a:p>
          <a:p>
            <a:r>
              <a:rPr lang="en-US" dirty="0"/>
              <a:t>—The team sets high standards and monitors itself for continuous improvement.</a:t>
            </a:r>
          </a:p>
          <a:p>
            <a:r>
              <a:rPr lang="en-US" dirty="0"/>
              <a:t>—Team members critique their own performance and decisions against a high standard.</a:t>
            </a:r>
          </a:p>
          <a:p>
            <a:r>
              <a:rPr lang="en-US" dirty="0"/>
              <a:t>• Clarity and Understanding of Boundaries</a:t>
            </a:r>
          </a:p>
          <a:p>
            <a:r>
              <a:rPr lang="en-US" dirty="0"/>
              <a:t>—The team has a clear understanding of its task and the limits of scope for accomplishing the task.</a:t>
            </a:r>
          </a:p>
          <a:p>
            <a:r>
              <a:rPr lang="en-US" dirty="0"/>
              <a:t>—The vision for accomplishing the goals of the team and the methods to be used are understood by all.</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78</a:t>
            </a:fld>
            <a:endParaRPr lang="en-US"/>
          </a:p>
        </p:txBody>
      </p:sp>
    </p:spTree>
    <p:extLst>
      <p:ext uri="{BB962C8B-B14F-4D97-AF65-F5344CB8AC3E}">
        <p14:creationId xmlns:p14="http://schemas.microsoft.com/office/powerpoint/2010/main" val="353145643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Teams go through various stages of development as they come</a:t>
            </a:r>
          </a:p>
          <a:p>
            <a:r>
              <a:rPr lang="en-US" dirty="0"/>
              <a:t>together. Individual people go through the same stages—and their natural ups and downs—as</a:t>
            </a:r>
          </a:p>
          <a:p>
            <a:r>
              <a:rPr lang="en-US" dirty="0"/>
              <a:t>they take on new tasks or roles. To get a better sense for how this might work in a team, let’s first</a:t>
            </a:r>
          </a:p>
          <a:p>
            <a:r>
              <a:rPr lang="en-US" dirty="0"/>
              <a:t>look at how it works in us as individuals.</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79</a:t>
            </a:fld>
            <a:endParaRPr lang="en-US"/>
          </a:p>
        </p:txBody>
      </p:sp>
    </p:spTree>
    <p:extLst>
      <p:ext uri="{BB962C8B-B14F-4D97-AF65-F5344CB8AC3E}">
        <p14:creationId xmlns:p14="http://schemas.microsoft.com/office/powerpoint/2010/main" val="37261067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Notice that across the organizational chart, Scout positions are associated with adult positions:</a:t>
            </a:r>
          </a:p>
          <a:p>
            <a:r>
              <a:rPr lang="en-US" dirty="0"/>
              <a:t>The senior patrol leader works closely with the Scoutmaster; other troop leaders works closely with other adults. No position is completely independent. Cooperation and teamwork between adults and Scouts is essential.</a:t>
            </a:r>
          </a:p>
          <a:p>
            <a:r>
              <a:rPr lang="en-US" dirty="0"/>
              <a:t>Also notice that Scouts with leadership positions have responsibilities to one another. The senior patrol leader manages other Scout leaders and is responsible for their performance. Elected Scout leaders can have appointed Scout leaders to manage, and be responsible for, as well.</a:t>
            </a:r>
          </a:p>
          <a:p>
            <a:r>
              <a:rPr lang="en-US" dirty="0"/>
              <a:t>Your troop has a number of important Scout positions. The highest positions are elected and serve for a period of time in those positions (a “term of office”). A number of appointed leadership positions are available, with varying levels of skill and commitment required to fulfill.</a:t>
            </a:r>
          </a:p>
          <a:p>
            <a:r>
              <a:rPr lang="en-US" dirty="0"/>
              <a:t>Hopefully, every troop member will be encouraged to accept some kind of leadership position every year in the troop.</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8</a:t>
            </a:fld>
            <a:endParaRPr lang="en-US"/>
          </a:p>
        </p:txBody>
      </p:sp>
    </p:spTree>
    <p:extLst>
      <p:ext uri="{BB962C8B-B14F-4D97-AF65-F5344CB8AC3E}">
        <p14:creationId xmlns:p14="http://schemas.microsoft.com/office/powerpoint/2010/main" val="1982836778"/>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You’ve each recently been selected to hold a leadership role in the troop this term. You’ll get new authority and new opportunities and experiences. How’s your enthusiasm right now—high? (Yes.) Does taking on the new position seem kind of exciting? (Yes.)</a:t>
            </a:r>
          </a:p>
          <a:p>
            <a:r>
              <a:rPr lang="en-US" dirty="0"/>
              <a:t>• But do you actually know how to handle the role yet? (Probably not.) You’ve seen others do it, but is your personal skill high or low right now? (Low.)</a:t>
            </a:r>
          </a:p>
          <a:p>
            <a:r>
              <a:rPr lang="en-US" dirty="0"/>
              <a:t>• Soon, if you haven’t already, you’ll each sit down with an adult leader or the Scout who had your position before and start learning the details. You may find that there’s a lot to it and that it seems kind of hard. For example, if you’re the quartermaster, you may suddenly realize that there’s a lot more to do behind the scenes to help make an outing successful than it looked like when you were just a participant. What might happen to your enthusiasm for the position? (It will likely go down. It may not seem like such a good idea to have been picked anymore.)</a:t>
            </a:r>
          </a:p>
          <a:p>
            <a:r>
              <a:rPr lang="en-US" dirty="0"/>
              <a:t>• Then what happens? You get more into the role, start doing it once or twice. You realize that it’s not impossible, that you can get the hang of it, and that you’re able to be successful and help the troop. What’s happening to your skills as you serve as quartermaster for a few outings and meetings? (They are improving.) What happens to your enthusiasm? (It goes up.)</a:t>
            </a:r>
          </a:p>
          <a:p>
            <a:r>
              <a:rPr lang="en-US" dirty="0"/>
              <a:t>• After a while, many of you will get quite good at your new role. You’ll know what to do and how to do it—and you’ll start thinking about ways to take it up a notch during your term. What will have happened to your skills? (They will be high.) What will happen to your enthusiasm? (It will be high.)</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80</a:t>
            </a:fld>
            <a:endParaRPr lang="en-US"/>
          </a:p>
        </p:txBody>
      </p:sp>
    </p:spTree>
    <p:extLst>
      <p:ext uri="{BB962C8B-B14F-4D97-AF65-F5344CB8AC3E}">
        <p14:creationId xmlns:p14="http://schemas.microsoft.com/office/powerpoint/2010/main" val="372610674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You’ve each recently been selected to hold a leadership role in the troop this term. You’ll get new authority and new opportunities and experiences. How’s your enthusiasm right now—high? (Yes.) Does taking on the new position seem kind of exciting? (Yes.)</a:t>
            </a:r>
          </a:p>
          <a:p>
            <a:r>
              <a:rPr lang="en-US" dirty="0"/>
              <a:t>• But do you actually know how to handle the role yet? (Probably not.) You’ve seen others do it, but is your personal skill high or low right now? (Low.)</a:t>
            </a:r>
          </a:p>
          <a:p>
            <a:r>
              <a:rPr lang="en-US" dirty="0"/>
              <a:t>• Soon, if you haven’t already, you’ll each sit down with an adult leader or the Scout who had your position before and start learning the details. You may find that there’s a lot to it and that it seems kind of hard. For example, if you’re the quartermaster, you may suddenly realize that there’s a lot more to do behind the scenes to help make an outing successful than it looked like when you were just a participant. What might happen to your enthusiasm</a:t>
            </a:r>
          </a:p>
          <a:p>
            <a:r>
              <a:rPr lang="en-US" dirty="0"/>
              <a:t>for the position? (It will likely go down. It may not seem like such a good idea to have been picked anymore.)</a:t>
            </a:r>
          </a:p>
          <a:p>
            <a:r>
              <a:rPr lang="en-US" dirty="0"/>
              <a:t>• Then what happens? You get more into the role, start doing it once or twice. You realize that it’s not impossible, that you can get the hang of it, and that you’re able to be successful and help the troop. What’s happening to your skills as you serve as quartermaster for a few outings and meetings? (They are improving.) What happens to your enthusiasm? (It goes up.)</a:t>
            </a:r>
          </a:p>
          <a:p>
            <a:r>
              <a:rPr lang="en-US" dirty="0"/>
              <a:t>• After a while, many of you will get quite good at your new role. You’ll know what to do and how to do it—and you’ll start thinking about ways to take it up a notch during your term. What will have happened to your skills? (They will be high.) What will happen to your enthusiasm? (It will be high.)</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81</a:t>
            </a:fld>
            <a:endParaRPr lang="en-US"/>
          </a:p>
        </p:txBody>
      </p:sp>
    </p:spTree>
    <p:extLst>
      <p:ext uri="{BB962C8B-B14F-4D97-AF65-F5344CB8AC3E}">
        <p14:creationId xmlns:p14="http://schemas.microsoft.com/office/powerpoint/2010/main" val="3726106744"/>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key teaching points:</a:t>
            </a:r>
          </a:p>
          <a:p>
            <a:r>
              <a:rPr lang="en-US" dirty="0"/>
              <a:t>• When starting out, enthusiasm tends to be high and skills tend to be low.</a:t>
            </a:r>
          </a:p>
          <a:p>
            <a:r>
              <a:rPr lang="en-US" dirty="0"/>
              <a:t>• Then, as a person learns more about the needed tasks and realizes that he doesn’t necessarily have all the skills or resources (time, people, etc.) to handle the position easily, enthusiasm tends to drop. Skills are generally only slightly improving as the person learns more about what’s needed and how to do it.</a:t>
            </a:r>
          </a:p>
          <a:p>
            <a:r>
              <a:rPr lang="en-US" dirty="0"/>
              <a:t>• Once a person starts making progress and having some successes in the position, his skills and enthusiasm will start going up.</a:t>
            </a:r>
          </a:p>
          <a:p>
            <a:r>
              <a:rPr lang="en-US" dirty="0"/>
              <a:t>• Then, as the person gets into the role and develops more skills, his enthusiasm will grow, too.</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82</a:t>
            </a:fld>
            <a:endParaRPr lang="en-US"/>
          </a:p>
        </p:txBody>
      </p:sp>
    </p:spTree>
    <p:extLst>
      <p:ext uri="{BB962C8B-B14F-4D97-AF65-F5344CB8AC3E}">
        <p14:creationId xmlns:p14="http://schemas.microsoft.com/office/powerpoint/2010/main" val="3726106744"/>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flow of enthusiasm and skills is quite typical—for people as they take on new roles and for teams as they come together as a team. Let’s look at the same flow from a team perspective.</a:t>
            </a:r>
          </a:p>
          <a:p>
            <a:r>
              <a:rPr lang="en-US" dirty="0"/>
              <a:t>Lead the group through an interactive discussion of the stages of development as they apply to a team. </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83</a:t>
            </a:fld>
            <a:endParaRPr lang="en-US"/>
          </a:p>
        </p:txBody>
      </p:sp>
    </p:spTree>
    <p:extLst>
      <p:ext uri="{BB962C8B-B14F-4D97-AF65-F5344CB8AC3E}">
        <p14:creationId xmlns:p14="http://schemas.microsoft.com/office/powerpoint/2010/main" val="3726106744"/>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Compare the group enthusiasm and skill stages to the individual stages you just discussed above. Draw out that the stages are the same. The teams will go through the same stages as they come together as a team that each Scout will experience in his new position.</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84</a:t>
            </a:fld>
            <a:endParaRPr lang="en-US"/>
          </a:p>
        </p:txBody>
      </p:sp>
    </p:spTree>
    <p:extLst>
      <p:ext uri="{BB962C8B-B14F-4D97-AF65-F5344CB8AC3E}">
        <p14:creationId xmlns:p14="http://schemas.microsoft.com/office/powerpoint/2010/main" val="1518740277"/>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the team—or person—is just starting out, what leadership method would help the team best? (Explain) Why?</a:t>
            </a:r>
          </a:p>
          <a:p>
            <a:r>
              <a:rPr lang="en-US" dirty="0"/>
              <a:t>What next? Once the team or person starts becoming discouraged (skills and enthusiasm are low), how can the leader change styles to help? What style would work in this stage? (Demonstrate).</a:t>
            </a:r>
          </a:p>
          <a:p>
            <a:r>
              <a:rPr lang="en-US" dirty="0"/>
              <a:t>• Then the team starts to gel, working hard together and getting a sense of accomplishment.</a:t>
            </a:r>
          </a:p>
          <a:p>
            <a:r>
              <a:rPr lang="en-US" dirty="0"/>
              <a:t>What style can a leader use in this stage? (Guide).</a:t>
            </a:r>
          </a:p>
          <a:p>
            <a:r>
              <a:rPr lang="en-US" dirty="0"/>
              <a:t>• In the final stage (skills and enthusiasm are high), as the team becomes a high-performing team and finds success together, what style can the leader use? (Enable.)</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85</a:t>
            </a:fld>
            <a:endParaRPr lang="en-US"/>
          </a:p>
        </p:txBody>
      </p:sp>
    </p:spTree>
    <p:extLst>
      <p:ext uri="{BB962C8B-B14F-4D97-AF65-F5344CB8AC3E}">
        <p14:creationId xmlns:p14="http://schemas.microsoft.com/office/powerpoint/2010/main" val="1518740277"/>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Compare the group enthusiasm and skill stages to the individual stages you just discussed above. Draw out that the stages are the same. The teams will go through the same stages as they come together as a team that each Scout will experience in his new position.</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86</a:t>
            </a:fld>
            <a:endParaRPr lang="en-US"/>
          </a:p>
        </p:txBody>
      </p:sp>
    </p:spTree>
    <p:extLst>
      <p:ext uri="{BB962C8B-B14F-4D97-AF65-F5344CB8AC3E}">
        <p14:creationId xmlns:p14="http://schemas.microsoft.com/office/powerpoint/2010/main" val="1518740277"/>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Recognizing the various stages enables the leader to use appropriate leader styles to smooth the progress of a team as it evolves. With a greater understanding of this individual and team development, Scout leaders can better apply the best Leading EDGE skills at the right time to help their teams. We can modify how we lead the team based upon the stage of development it is in.</a:t>
            </a:r>
          </a:p>
          <a:p>
            <a:r>
              <a:rPr lang="en-US" dirty="0"/>
              <a:t>Teams don’t start as effective high-performance teams; they grow as they come together as a team. A new team leader changes the dynamics of a preexisting team, such as when a new group of troop leaders steps in. The new leadership team will want to pay close attention to what stages the troop is in as the new leadership team ramps up.</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87</a:t>
            </a:fld>
            <a:endParaRPr lang="en-US"/>
          </a:p>
        </p:txBody>
      </p:sp>
    </p:spTree>
    <p:extLst>
      <p:ext uri="{BB962C8B-B14F-4D97-AF65-F5344CB8AC3E}">
        <p14:creationId xmlns:p14="http://schemas.microsoft.com/office/powerpoint/2010/main" val="1518740277"/>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a leader, learning to effectively include, engage, and use each member of your team is an important skill. Leaders want to look at their team and see how best to involve and use the skills of every person, not just a few friends or the strongest individuals. Leaders also want to understand the needs and goals of each individual person and how all the members of the team can help each team member achieve their individual goals.</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88</a:t>
            </a:fld>
            <a:endParaRPr lang="en-US"/>
          </a:p>
        </p:txBody>
      </p:sp>
    </p:spTree>
    <p:extLst>
      <p:ext uri="{BB962C8B-B14F-4D97-AF65-F5344CB8AC3E}">
        <p14:creationId xmlns:p14="http://schemas.microsoft.com/office/powerpoint/2010/main" val="455588135"/>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Distribute one uncooked baking potato to each participant. (Alternatively, distribute one rock to each participant—ideally use rocks with some character and personality.) Do this somewhat solemnly to make it more of a gag.</a:t>
            </a:r>
          </a:p>
          <a:p>
            <a:r>
              <a:rPr lang="en-US" dirty="0"/>
              <a:t>• Next, ask each Scout to look at his potato and “get to know it and its positive features.”</a:t>
            </a:r>
          </a:p>
          <a:p>
            <a:r>
              <a:rPr lang="en-US" dirty="0"/>
              <a:t>Give the Scouts a minute to get to know their potatoes. (The point here is to get each Scout to look at his potato and identify either personality traits or distinctive features that make that potato unique and special.)</a:t>
            </a:r>
          </a:p>
          <a:p>
            <a:r>
              <a:rPr lang="en-US" dirty="0"/>
              <a:t>• Next, ask each Scout to introduce his potato to the group, pointing out its unique size, shape, and other characteristics.</a:t>
            </a:r>
          </a:p>
          <a:p>
            <a:r>
              <a:rPr lang="en-US" dirty="0"/>
              <a:t>• Once all the potatoes have been introduced, put them all in a bag or box and mix them up.</a:t>
            </a:r>
          </a:p>
          <a:p>
            <a:r>
              <a:rPr lang="en-US" dirty="0"/>
              <a:t>Return a potato randomly to each person. Then have everyone try to find his original potato.</a:t>
            </a:r>
          </a:p>
          <a:p>
            <a:r>
              <a:rPr lang="en-US" b="1" dirty="0"/>
              <a:t>Reflection. </a:t>
            </a:r>
            <a:r>
              <a:rPr lang="en-US" dirty="0"/>
              <a:t>Lead a discussion about everyone being unique and how good leaders know and appreciate the special qualities and abilities of all members of the group. Use open-ended questions until the teaching points are all brought out.</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89</a:t>
            </a:fld>
            <a:endParaRPr lang="en-US"/>
          </a:p>
        </p:txBody>
      </p:sp>
    </p:spTree>
    <p:extLst>
      <p:ext uri="{BB962C8B-B14F-4D97-AF65-F5344CB8AC3E}">
        <p14:creationId xmlns:p14="http://schemas.microsoft.com/office/powerpoint/2010/main" val="484656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2A3A696-E5D8-4683-B6FB-4FA3E3D1866E}" type="slidenum">
              <a:rPr lang="en-US" smtClean="0"/>
              <a:t>9</a:t>
            </a:fld>
            <a:endParaRPr lang="en-US"/>
          </a:p>
        </p:txBody>
      </p:sp>
    </p:spTree>
    <p:extLst>
      <p:ext uri="{BB962C8B-B14F-4D97-AF65-F5344CB8AC3E}">
        <p14:creationId xmlns:p14="http://schemas.microsoft.com/office/powerpoint/2010/main" val="255590260"/>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What do you think this activity was all about? What happened in the game?</a:t>
            </a:r>
          </a:p>
          <a:p>
            <a:r>
              <a:rPr lang="en-US" dirty="0"/>
              <a:t>• Every potato was alike in some ways. In what ways are we like each other?</a:t>
            </a:r>
          </a:p>
          <a:p>
            <a:r>
              <a:rPr lang="en-US" dirty="0"/>
              <a:t>• How do these similarities help us get things done? How could they get in the way?</a:t>
            </a:r>
          </a:p>
          <a:p>
            <a:r>
              <a:rPr lang="en-US" dirty="0"/>
              <a:t>• Every potato was different in some ways. What about differences? How are we different from one another?</a:t>
            </a:r>
          </a:p>
          <a:p>
            <a:r>
              <a:rPr lang="en-US" dirty="0"/>
              <a:t>• How can differences strengthen the group as a whole? When can differences prevent a group from reaching its goal?</a:t>
            </a:r>
          </a:p>
          <a:p>
            <a:r>
              <a:rPr lang="en-US" dirty="0"/>
              <a:t>• If a leader keeps going to the same people (friends or experienced Scouts) to get things done, what can be lost?</a:t>
            </a:r>
          </a:p>
          <a:p>
            <a:r>
              <a:rPr lang="en-US" dirty="0"/>
              <a:t>• How could we find out about the special qualities and abilities of each member of our troop?</a:t>
            </a:r>
          </a:p>
          <a:p>
            <a:r>
              <a:rPr lang="en-US" dirty="0"/>
              <a:t>Some key teaching points:</a:t>
            </a:r>
          </a:p>
          <a:p>
            <a:r>
              <a:rPr lang="en-US" dirty="0"/>
              <a:t>• As people, we have many similarities. These similarities can help us get many things done in the troop.</a:t>
            </a:r>
          </a:p>
          <a:p>
            <a:r>
              <a:rPr lang="en-US" dirty="0"/>
              <a:t>• Like potatoes, each person also has unique traits. These unique differences can be useful assets to the team and to the leader when you’re trying to get things done.</a:t>
            </a:r>
          </a:p>
          <a:p>
            <a:r>
              <a:rPr lang="en-US" dirty="0"/>
              <a:t>• Leaders need to find out about and use these unique strengths and differences for the good of the group.</a:t>
            </a:r>
          </a:p>
          <a:p>
            <a:r>
              <a:rPr lang="en-US" dirty="0"/>
              <a:t>• If a leader keeps going to the same people repeatedly, then the talents of others may be missed. Also, those who are able but less experienced may not get a chance to grow and get enough experience to fully contribute.</a:t>
            </a:r>
          </a:p>
          <a:p>
            <a:r>
              <a:rPr lang="en-US" dirty="0"/>
              <a:t>• Leaders should think about the value of each person on the team. Find out how to best employ them for the good of the team and the good of the individual.</a:t>
            </a:r>
          </a:p>
          <a:p>
            <a:r>
              <a:rPr lang="en-US" dirty="0"/>
              <a:t>• Leaders don’t always go to the same person to get things done. They vary the participants and give multiple people chances to learn, grow, and contribute.</a:t>
            </a:r>
          </a:p>
          <a:p>
            <a:r>
              <a:rPr lang="en-US" dirty="0"/>
              <a:t>• Everyone has strengths of some sort—leaders seek out ways to find them.</a:t>
            </a:r>
          </a:p>
          <a:p>
            <a:r>
              <a:rPr lang="en-US" dirty="0"/>
              <a:t>Show the Scouts a picture of a variety of rocks (included in the appendix). The picture has cement blocks, round river stones, granite slabs, colored stones, etc. Ask which rock would be best in the foundation of the house? Why? Which would be the best to make a kitchen counter? A garden path? Explain that all of these rocks are similar and yet different—and each brings a different value to the future home and garden that will be built.</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90</a:t>
            </a:fld>
            <a:endParaRPr lang="en-US"/>
          </a:p>
        </p:txBody>
      </p:sp>
    </p:spTree>
    <p:extLst>
      <p:ext uri="{BB962C8B-B14F-4D97-AF65-F5344CB8AC3E}">
        <p14:creationId xmlns:p14="http://schemas.microsoft.com/office/powerpoint/2010/main" val="48465665"/>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91</a:t>
            </a:fld>
            <a:endParaRPr lang="en-US"/>
          </a:p>
        </p:txBody>
      </p:sp>
    </p:spTree>
    <p:extLst>
      <p:ext uri="{BB962C8B-B14F-4D97-AF65-F5344CB8AC3E}">
        <p14:creationId xmlns:p14="http://schemas.microsoft.com/office/powerpoint/2010/main" val="2204377667"/>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Refer to the </a:t>
            </a:r>
            <a:r>
              <a:rPr lang="en-US" i="1" dirty="0"/>
              <a:t>Boy Scout Handbook </a:t>
            </a:r>
            <a:r>
              <a:rPr lang="en-US" dirty="0"/>
              <a:t>and review the Scout Oath and Scout Law and what they mean. Each phrase in the Scout Oath and word in the Scout Law is broken out and briefly discussed. The focus is on what Scouts are agreeing to as individuals when they say the Scout Oath or the Scout Law.</a:t>
            </a:r>
          </a:p>
          <a:p>
            <a:r>
              <a:rPr lang="en-US" dirty="0"/>
              <a:t>In this section, lead a discussion with the Scouts about how they can and should view the concepts in the Scout Oath and Scout Law as Scout leaders. They have been selected to take on leadership roles in the troop. Ask them to consider how the elements of the Scout Oath and Scout Law apply to them now as leaders. The specifics of this section should be tailored to the leadership maturity of the troop. A high-performing troop can approach this section differently than a troop beset by behavior issues. Use this section to grow and focus the new Scout leadership team toward leading well and setting a good example for others.</a:t>
            </a:r>
          </a:p>
          <a:p>
            <a:r>
              <a:rPr lang="en-US" dirty="0"/>
              <a:t>Break out each phrase of the Scout Oath individually and discuss it together briefly—with a focus on applying it as a leader in the troop. At the end of each phrase, add “as a leader” or “in my leadership position.”</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92</a:t>
            </a:fld>
            <a:endParaRPr lang="en-US"/>
          </a:p>
        </p:txBody>
      </p:sp>
    </p:spTree>
    <p:extLst>
      <p:ext uri="{BB962C8B-B14F-4D97-AF65-F5344CB8AC3E}">
        <p14:creationId xmlns:p14="http://schemas.microsoft.com/office/powerpoint/2010/main" val="2931188404"/>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a Scout leader, a Scout must, above all, be honorable in what he says and does. More Scouts will now be watching you—watching how you act and assessing whether you are a man of honor at all times. A Scout leader also steps up and encourages others to do the honorable and right thing. You will find occasions where you see others doing less than honorable things—set the example as a Scout leader and intervene. By giving your word, you are promising to be guided by the ideals of the Scout Oath.</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93</a:t>
            </a:fld>
            <a:endParaRPr lang="en-US"/>
          </a:p>
        </p:txBody>
      </p:sp>
    </p:spTree>
    <p:extLst>
      <p:ext uri="{BB962C8B-B14F-4D97-AF65-F5344CB8AC3E}">
        <p14:creationId xmlns:p14="http://schemas.microsoft.com/office/powerpoint/2010/main" val="3429095007"/>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a Scout leader, do you cut corners and shirk responsibilities? Or do you stand up, do your best, and lead your team to do its best? Every time?</a:t>
            </a:r>
          </a:p>
          <a:p>
            <a:r>
              <a:rPr lang="en-US" dirty="0"/>
              <a:t>Try hard to live up to the words of the Scout Oath. Measure your achievements against your own high standards and don’t be influenced by peer pressure or what other people do.</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94</a:t>
            </a:fld>
            <a:endParaRPr lang="en-US"/>
          </a:p>
        </p:txBody>
      </p:sp>
    </p:spTree>
    <p:extLst>
      <p:ext uri="{BB962C8B-B14F-4D97-AF65-F5344CB8AC3E}">
        <p14:creationId xmlns:p14="http://schemas.microsoft.com/office/powerpoint/2010/main" val="380511714"/>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now have new and additional duties as a Scout leader.</a:t>
            </a:r>
          </a:p>
          <a:p>
            <a:r>
              <a:rPr lang="en-US" dirty="0"/>
              <a:t>There will be days or times when you’d prefer to not bother doing these duties—perhaps you’d rather play a game with the other Scouts or relax and do nothing with the others. The other Scouts will know what kind of leader you are by whether or not you step up and do your duty, even when you’d rather not.</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95</a:t>
            </a:fld>
            <a:endParaRPr lang="en-US"/>
          </a:p>
        </p:txBody>
      </p:sp>
    </p:spTree>
    <p:extLst>
      <p:ext uri="{BB962C8B-B14F-4D97-AF65-F5344CB8AC3E}">
        <p14:creationId xmlns:p14="http://schemas.microsoft.com/office/powerpoint/2010/main" val="2266327799"/>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Are you serving as best as you can? Are you setting the example for your team? Are you encouraging others to serve well, too? Your family and religious leaders teach you about God and the ways you can serve. You do your duty to God by following the wisdom of those teachings every day and by respecting and defending the rights of others to practice their own beliefs. Help keep the United States a strong and fair nation.</a:t>
            </a:r>
          </a:p>
          <a:p>
            <a:r>
              <a:rPr lang="en-US" dirty="0"/>
              <a:t>When you work to improve your community and your home, you are serving your country. Natural resources are another important part of America’s heritage worthy of your efforts to understand, protect, and use wisely.</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96</a:t>
            </a:fld>
            <a:endParaRPr lang="en-US"/>
          </a:p>
        </p:txBody>
      </p:sp>
    </p:spTree>
    <p:extLst>
      <p:ext uri="{BB962C8B-B14F-4D97-AF65-F5344CB8AC3E}">
        <p14:creationId xmlns:p14="http://schemas.microsoft.com/office/powerpoint/2010/main" val="1443302030"/>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12 points of the Scout Law are guidelines that will help you do the right thing—throughout your life, and right now while you’re a Scout leader. The Scouts you are leading will watch whether you are living and acting according to the Scout Law—and whether you are leading your fellow Scouts to do the same. When you obey the Scout Law, other people will respect you for the way you live, and you will respect yourself.</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97</a:t>
            </a:fld>
            <a:endParaRPr lang="en-US"/>
          </a:p>
        </p:txBody>
      </p:sp>
    </p:spTree>
    <p:extLst>
      <p:ext uri="{BB962C8B-B14F-4D97-AF65-F5344CB8AC3E}">
        <p14:creationId xmlns:p14="http://schemas.microsoft.com/office/powerpoint/2010/main" val="959353635"/>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many people who need you.</a:t>
            </a:r>
          </a:p>
          <a:p>
            <a:r>
              <a:rPr lang="en-US" dirty="0"/>
              <a:t>Are you helping others—on your team and in the other patrols? Are you helping the leaders above you? Below you? Are you helping the Scoutmaster and senior patrol leader run the troop—or are you being less than helpful? Is your patrol helping the senior patrol leader, assistant senior patrol leader, quartermaster, or adult leaders when there are things that need to get done for the troop? By helping out whenever possible, you are doing your part to improve your troop and your community.</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98</a:t>
            </a:fld>
            <a:endParaRPr lang="en-US"/>
          </a:p>
        </p:txBody>
      </p:sp>
    </p:spTree>
    <p:extLst>
      <p:ext uri="{BB962C8B-B14F-4D97-AF65-F5344CB8AC3E}">
        <p14:creationId xmlns:p14="http://schemas.microsoft.com/office/powerpoint/2010/main" val="610179607"/>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Take care of your body so it will serve you well for an entire lifetime. Are you in good enough shape to participate and lead? Could you do better? Are you encouraging those in your patrol to participate in activities and to develop nutritious patrol meals on outings? Are you setting the example? Are you eating nutritious foods, getting enough sleep, and exercising regularly to build strength and endurance? Do you wear your uniform correctly? Is your uniform shirt buttoned and tucked in at all times? Are you setting the example in uniform? Are you avoiding harmful drugs, alcohol, tobacco, and anything else that can harm your health?</a:t>
            </a:r>
            <a:endParaRPr lang="en-US" dirty="0"/>
          </a:p>
        </p:txBody>
      </p:sp>
      <p:sp>
        <p:nvSpPr>
          <p:cNvPr id="4" name="Slide Number Placeholder 3"/>
          <p:cNvSpPr>
            <a:spLocks noGrp="1"/>
          </p:cNvSpPr>
          <p:nvPr>
            <p:ph type="sldNum" sz="quarter" idx="10"/>
          </p:nvPr>
        </p:nvSpPr>
        <p:spPr/>
        <p:txBody>
          <a:bodyPr/>
          <a:lstStyle/>
          <a:p>
            <a:fld id="{A2A3A696-E5D8-4683-B6FB-4FA3E3D1866E}" type="slidenum">
              <a:rPr lang="en-US" smtClean="0"/>
              <a:t>99</a:t>
            </a:fld>
            <a:endParaRPr lang="en-US"/>
          </a:p>
        </p:txBody>
      </p:sp>
    </p:spTree>
    <p:extLst>
      <p:ext uri="{BB962C8B-B14F-4D97-AF65-F5344CB8AC3E}">
        <p14:creationId xmlns:p14="http://schemas.microsoft.com/office/powerpoint/2010/main" val="29975479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732C148-4CA7-48E9-9F33-B6F3D6C4405D}" type="datetimeFigureOut">
              <a:rPr lang="en-US" smtClean="0"/>
              <a:t>9/6/2013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39D080-48DA-4A4A-B058-7FFB4A09A4A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32C148-4CA7-48E9-9F33-B6F3D6C4405D}" type="datetimeFigureOut">
              <a:rPr lang="en-US" smtClean="0"/>
              <a:t>9/6/2013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39D080-48DA-4A4A-B058-7FFB4A09A4A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32C148-4CA7-48E9-9F33-B6F3D6C4405D}" type="datetimeFigureOut">
              <a:rPr lang="en-US" smtClean="0"/>
              <a:t>9/6/2013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39D080-48DA-4A4A-B058-7FFB4A09A4A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732C148-4CA7-48E9-9F33-B6F3D6C4405D}" type="datetimeFigureOut">
              <a:rPr lang="en-US" smtClean="0"/>
              <a:t>9/6/2013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39D080-48DA-4A4A-B058-7FFB4A09A4A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732C148-4CA7-48E9-9F33-B6F3D6C4405D}" type="datetimeFigureOut">
              <a:rPr lang="en-US" smtClean="0"/>
              <a:t>9/6/2013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39D080-48DA-4A4A-B058-7FFB4A09A4A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732C148-4CA7-48E9-9F33-B6F3D6C4405D}" type="datetimeFigureOut">
              <a:rPr lang="en-US" smtClean="0"/>
              <a:t>9/6/2013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39D080-48DA-4A4A-B058-7FFB4A09A4A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732C148-4CA7-48E9-9F33-B6F3D6C4405D}" type="datetimeFigureOut">
              <a:rPr lang="en-US" smtClean="0"/>
              <a:t>9/6/2013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39D080-48DA-4A4A-B058-7FFB4A09A4A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732C148-4CA7-48E9-9F33-B6F3D6C4405D}" type="datetimeFigureOut">
              <a:rPr lang="en-US" smtClean="0"/>
              <a:t>9/6/2013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39D080-48DA-4A4A-B058-7FFB4A09A4A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32C148-4CA7-48E9-9F33-B6F3D6C4405D}" type="datetimeFigureOut">
              <a:rPr lang="en-US" smtClean="0"/>
              <a:t>9/6/2013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39D080-48DA-4A4A-B058-7FFB4A09A4A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32C148-4CA7-48E9-9F33-B6F3D6C4405D}" type="datetimeFigureOut">
              <a:rPr lang="en-US" smtClean="0"/>
              <a:t>9/6/2013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39D080-48DA-4A4A-B058-7FFB4A09A4AB}"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4732C148-4CA7-48E9-9F33-B6F3D6C4405D}" type="datetimeFigureOut">
              <a:rPr lang="en-US" smtClean="0"/>
              <a:t>9/6/2013</a:t>
            </a:fld>
            <a:endParaRPr lang="en-US"/>
          </a:p>
        </p:txBody>
      </p:sp>
      <p:sp>
        <p:nvSpPr>
          <p:cNvPr id="9" name="Slide Number Placeholder 8"/>
          <p:cNvSpPr>
            <a:spLocks noGrp="1"/>
          </p:cNvSpPr>
          <p:nvPr>
            <p:ph type="sldNum" sz="quarter" idx="11"/>
          </p:nvPr>
        </p:nvSpPr>
        <p:spPr/>
        <p:txBody>
          <a:bodyPr/>
          <a:lstStyle/>
          <a:p>
            <a:fld id="{B639D080-48DA-4A4A-B058-7FFB4A09A4AB}"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B639D080-48DA-4A4A-B058-7FFB4A09A4AB}"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4732C148-4CA7-48E9-9F33-B6F3D6C4405D}" type="datetimeFigureOut">
              <a:rPr lang="en-US" smtClean="0"/>
              <a:t>9/6/2013</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3.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3.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3.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Introduction to Leadership Skills for Troops</a:t>
            </a:r>
            <a:endParaRPr lang="en-US" dirty="0"/>
          </a:p>
        </p:txBody>
      </p:sp>
      <p:sp>
        <p:nvSpPr>
          <p:cNvPr id="3" name="Subtitle 2"/>
          <p:cNvSpPr>
            <a:spLocks noGrp="1"/>
          </p:cNvSpPr>
          <p:nvPr>
            <p:ph type="subTitle" idx="1"/>
          </p:nvPr>
        </p:nvSpPr>
        <p:spPr/>
        <p:txBody>
          <a:bodyPr>
            <a:normAutofit lnSpcReduction="10000"/>
          </a:bodyPr>
          <a:lstStyle/>
          <a:p>
            <a:r>
              <a:rPr lang="en-US" dirty="0" smtClean="0"/>
              <a:t>Silver Star District</a:t>
            </a:r>
          </a:p>
          <a:p>
            <a:r>
              <a:rPr lang="en-US" dirty="0" smtClean="0"/>
              <a:t>Longhorn Council</a:t>
            </a:r>
          </a:p>
          <a:p>
            <a:r>
              <a:rPr lang="en-US" dirty="0" smtClean="0"/>
              <a:t>Boy Scouts of America</a:t>
            </a:r>
            <a:endParaRPr lang="en-US" dirty="0"/>
          </a:p>
        </p:txBody>
      </p:sp>
    </p:spTree>
    <p:extLst>
      <p:ext uri="{BB962C8B-B14F-4D97-AF65-F5344CB8AC3E}">
        <p14:creationId xmlns:p14="http://schemas.microsoft.com/office/powerpoint/2010/main" val="1091113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Troop organization – </a:t>
            </a:r>
            <a:br>
              <a:rPr lang="en-US" dirty="0" smtClean="0"/>
            </a:br>
            <a:r>
              <a:rPr lang="en-US" dirty="0" smtClean="0"/>
              <a:t>small</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962160403"/>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…mentally awake… as a Leader</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4151689666"/>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and morally straight… as a Leader</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843081668"/>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Scout Law</a:t>
            </a:r>
            <a:endParaRPr lang="en-US" dirty="0"/>
          </a:p>
        </p:txBody>
      </p:sp>
      <p:sp>
        <p:nvSpPr>
          <p:cNvPr id="3" name="Content Placeholder 2"/>
          <p:cNvSpPr>
            <a:spLocks noGrp="1"/>
          </p:cNvSpPr>
          <p:nvPr>
            <p:ph idx="1"/>
          </p:nvPr>
        </p:nvSpPr>
        <p:spPr/>
        <p:txBody>
          <a:bodyPr>
            <a:normAutofit/>
          </a:bodyPr>
          <a:lstStyle/>
          <a:p>
            <a:r>
              <a:rPr lang="en-US" sz="4400" dirty="0" smtClean="0"/>
              <a:t>A Scout is…</a:t>
            </a:r>
          </a:p>
          <a:p>
            <a:r>
              <a:rPr lang="en-US" sz="4400" dirty="0" smtClean="0"/>
              <a:t>A Scout Leader is…</a:t>
            </a:r>
            <a:endParaRPr lang="en-US" sz="4400" dirty="0"/>
          </a:p>
        </p:txBody>
      </p:sp>
    </p:spTree>
    <p:extLst>
      <p:ext uri="{BB962C8B-B14F-4D97-AF65-F5344CB8AC3E}">
        <p14:creationId xmlns:p14="http://schemas.microsoft.com/office/powerpoint/2010/main" val="4179218230"/>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Integrity Game</a:t>
            </a:r>
            <a:endParaRPr lang="en-US" dirty="0"/>
          </a:p>
        </p:txBody>
      </p:sp>
      <p:sp>
        <p:nvSpPr>
          <p:cNvPr id="3" name="Content Placeholder 2"/>
          <p:cNvSpPr>
            <a:spLocks noGrp="1"/>
          </p:cNvSpPr>
          <p:nvPr>
            <p:ph idx="1"/>
          </p:nvPr>
        </p:nvSpPr>
        <p:spPr/>
        <p:txBody>
          <a:bodyPr>
            <a:normAutofit/>
          </a:bodyPr>
          <a:lstStyle/>
          <a:p>
            <a:endParaRPr lang="en-US" sz="4400" dirty="0"/>
          </a:p>
        </p:txBody>
      </p:sp>
    </p:spTree>
    <p:extLst>
      <p:ext uri="{BB962C8B-B14F-4D97-AF65-F5344CB8AC3E}">
        <p14:creationId xmlns:p14="http://schemas.microsoft.com/office/powerpoint/2010/main" val="2872014357"/>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Integrity Game</a:t>
            </a:r>
            <a:endParaRPr lang="en-US" dirty="0"/>
          </a:p>
        </p:txBody>
      </p:sp>
      <p:sp>
        <p:nvSpPr>
          <p:cNvPr id="3" name="Content Placeholder 2"/>
          <p:cNvSpPr>
            <a:spLocks noGrp="1"/>
          </p:cNvSpPr>
          <p:nvPr>
            <p:ph idx="1"/>
          </p:nvPr>
        </p:nvSpPr>
        <p:spPr/>
        <p:txBody>
          <a:bodyPr>
            <a:normAutofit/>
          </a:bodyPr>
          <a:lstStyle/>
          <a:p>
            <a:endParaRPr lang="en-US" sz="4400" dirty="0"/>
          </a:p>
        </p:txBody>
      </p:sp>
    </p:spTree>
    <p:extLst>
      <p:ext uri="{BB962C8B-B14F-4D97-AF65-F5344CB8AC3E}">
        <p14:creationId xmlns:p14="http://schemas.microsoft.com/office/powerpoint/2010/main" val="3946946687"/>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Servant Leader</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28283775"/>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Servant Leader</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75717651"/>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Servant Leader</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168115623"/>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Vision</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26444052"/>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3218900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76200"/>
            <a:ext cx="7543800" cy="69776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78226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Individual roles and responsibilities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9149041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Senior Patrol Leader</a:t>
            </a:r>
            <a:endParaRPr lang="en-US" dirty="0"/>
          </a:p>
        </p:txBody>
      </p:sp>
      <p:sp>
        <p:nvSpPr>
          <p:cNvPr id="5" name="Content Placeholder 4"/>
          <p:cNvSpPr>
            <a:spLocks noGrp="1"/>
          </p:cNvSpPr>
          <p:nvPr>
            <p:ph idx="1"/>
          </p:nvPr>
        </p:nvSpPr>
        <p:spPr/>
        <p:txBody>
          <a:bodyPr>
            <a:normAutofit fontScale="92500"/>
          </a:bodyPr>
          <a:lstStyle/>
          <a:p>
            <a:pPr marL="114300" indent="0">
              <a:buNone/>
            </a:pPr>
            <a:r>
              <a:rPr lang="en-US" b="1" dirty="0"/>
              <a:t>Senior Patrol Leader</a:t>
            </a:r>
          </a:p>
          <a:p>
            <a:pPr marL="114300" indent="0">
              <a:buNone/>
            </a:pPr>
            <a:r>
              <a:rPr lang="en-US" dirty="0"/>
              <a:t>• Preside at all troop meetings, events, activities, and annual program planning conference.</a:t>
            </a:r>
          </a:p>
          <a:p>
            <a:pPr marL="114300" indent="0">
              <a:buNone/>
            </a:pPr>
            <a:r>
              <a:rPr lang="en-US" dirty="0"/>
              <a:t>• Chair the patrol leaders’ council.</a:t>
            </a:r>
          </a:p>
          <a:p>
            <a:pPr marL="114300" indent="0">
              <a:buNone/>
            </a:pPr>
            <a:r>
              <a:rPr lang="en-US" dirty="0"/>
              <a:t>• Appoint Scout leaders with the advice and consent of the Scoutmaster.</a:t>
            </a:r>
          </a:p>
          <a:p>
            <a:pPr marL="114300" indent="0">
              <a:buNone/>
            </a:pPr>
            <a:r>
              <a:rPr lang="en-US" dirty="0"/>
              <a:t>• Assign duties and responsibilities to other Scout leaders.</a:t>
            </a:r>
          </a:p>
          <a:p>
            <a:pPr marL="114300" indent="0">
              <a:buNone/>
            </a:pPr>
            <a:r>
              <a:rPr lang="en-US" dirty="0"/>
              <a:t>• Work with the Scoutmaster in training Scout leaders.</a:t>
            </a:r>
          </a:p>
          <a:p>
            <a:pPr marL="114300" indent="0">
              <a:buNone/>
            </a:pPr>
            <a:r>
              <a:rPr lang="en-US" dirty="0"/>
              <a:t>• Set and enforce the tone for good Scout behavior within the troop.</a:t>
            </a:r>
          </a:p>
          <a:p>
            <a:pPr marL="114300" indent="0">
              <a:buNone/>
            </a:pPr>
            <a:r>
              <a:rPr lang="en-US" dirty="0"/>
              <a:t>• Set a good example.</a:t>
            </a:r>
          </a:p>
          <a:p>
            <a:pPr marL="114300" indent="0">
              <a:buNone/>
            </a:pPr>
            <a:r>
              <a:rPr lang="en-US" dirty="0"/>
              <a:t>• Wear the Scout uniform correctly.</a:t>
            </a:r>
          </a:p>
          <a:p>
            <a:pPr marL="114300" indent="0">
              <a:buNone/>
            </a:pPr>
            <a:r>
              <a:rPr lang="en-US" dirty="0"/>
              <a:t>• Live by the Scout Oath and Scout Law.</a:t>
            </a:r>
          </a:p>
          <a:p>
            <a:pPr marL="114300" indent="0">
              <a:buNone/>
            </a:pPr>
            <a:r>
              <a:rPr lang="en-US" dirty="0"/>
              <a:t>• Show and help develop Scout spirit.</a:t>
            </a:r>
          </a:p>
        </p:txBody>
      </p:sp>
    </p:spTree>
    <p:extLst>
      <p:ext uri="{BB962C8B-B14F-4D97-AF65-F5344CB8AC3E}">
        <p14:creationId xmlns:p14="http://schemas.microsoft.com/office/powerpoint/2010/main" val="26488086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Assistant Senior Patrol Leader</a:t>
            </a:r>
            <a:endParaRPr lang="en-US" dirty="0"/>
          </a:p>
        </p:txBody>
      </p:sp>
      <p:sp>
        <p:nvSpPr>
          <p:cNvPr id="3" name="Content Placeholder 2"/>
          <p:cNvSpPr>
            <a:spLocks noGrp="1"/>
          </p:cNvSpPr>
          <p:nvPr>
            <p:ph idx="1"/>
          </p:nvPr>
        </p:nvSpPr>
        <p:spPr/>
        <p:txBody>
          <a:bodyPr>
            <a:normAutofit fontScale="92500" lnSpcReduction="10000"/>
          </a:bodyPr>
          <a:lstStyle/>
          <a:p>
            <a:pPr marL="114300" indent="0">
              <a:buNone/>
            </a:pPr>
            <a:r>
              <a:rPr lang="en-US" dirty="0"/>
              <a:t>• Be responsible for training and giving direct leadership to the following appointed </a:t>
            </a:r>
            <a:r>
              <a:rPr lang="en-US" dirty="0" smtClean="0"/>
              <a:t>Scout leaders</a:t>
            </a:r>
            <a:r>
              <a:rPr lang="en-US" dirty="0"/>
              <a:t>: historian, Order of the Arrow troop representative, scribe, librarian, instructor</a:t>
            </a:r>
            <a:r>
              <a:rPr lang="en-US" dirty="0" smtClean="0"/>
              <a:t>, quartermaster</a:t>
            </a:r>
            <a:r>
              <a:rPr lang="en-US" dirty="0"/>
              <a:t>, and chaplain aide.</a:t>
            </a:r>
          </a:p>
          <a:p>
            <a:pPr marL="114300" indent="0">
              <a:buNone/>
            </a:pPr>
            <a:r>
              <a:rPr lang="en-US" dirty="0"/>
              <a:t>• Help lead meetings and activities as called upon by the senior patrol leader.</a:t>
            </a:r>
          </a:p>
          <a:p>
            <a:pPr marL="114300" indent="0">
              <a:buNone/>
            </a:pPr>
            <a:r>
              <a:rPr lang="en-US" dirty="0"/>
              <a:t>• Guide the troop in the senior patrol leader’s absence.</a:t>
            </a:r>
          </a:p>
          <a:p>
            <a:pPr marL="114300" indent="0">
              <a:buNone/>
            </a:pPr>
            <a:r>
              <a:rPr lang="en-US" dirty="0"/>
              <a:t>• Perform tasks assigned by the senior patrol leader.</a:t>
            </a:r>
          </a:p>
          <a:p>
            <a:pPr marL="114300" indent="0">
              <a:buNone/>
            </a:pPr>
            <a:r>
              <a:rPr lang="en-US" dirty="0"/>
              <a:t>• Function as a member of the patrol leaders’ council.</a:t>
            </a:r>
          </a:p>
          <a:p>
            <a:pPr marL="114300" indent="0">
              <a:buNone/>
            </a:pPr>
            <a:r>
              <a:rPr lang="en-US" dirty="0"/>
              <a:t>• Help set and enforce the tone for good Scout behavior within the troop.</a:t>
            </a:r>
          </a:p>
          <a:p>
            <a:pPr marL="114300" indent="0">
              <a:buNone/>
            </a:pPr>
            <a:r>
              <a:rPr lang="en-US" dirty="0"/>
              <a:t>• Set a good example.</a:t>
            </a:r>
          </a:p>
          <a:p>
            <a:pPr marL="114300" indent="0">
              <a:buNone/>
            </a:pPr>
            <a:r>
              <a:rPr lang="en-US" dirty="0"/>
              <a:t>• Wear the Scout uniform correctly.</a:t>
            </a:r>
          </a:p>
          <a:p>
            <a:pPr marL="114300" indent="0">
              <a:buNone/>
            </a:pPr>
            <a:r>
              <a:rPr lang="en-US" dirty="0"/>
              <a:t>• Live by the Scout Oath and Scout Law.</a:t>
            </a:r>
          </a:p>
          <a:p>
            <a:pPr marL="114300" indent="0">
              <a:buNone/>
            </a:pPr>
            <a:r>
              <a:rPr lang="en-US" dirty="0"/>
              <a:t>• Show and help develop Scout spirit.</a:t>
            </a:r>
          </a:p>
        </p:txBody>
      </p:sp>
    </p:spTree>
    <p:extLst>
      <p:ext uri="{BB962C8B-B14F-4D97-AF65-F5344CB8AC3E}">
        <p14:creationId xmlns:p14="http://schemas.microsoft.com/office/powerpoint/2010/main" val="27448635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Patrol Leader</a:t>
            </a:r>
            <a:endParaRPr lang="en-US" dirty="0"/>
          </a:p>
        </p:txBody>
      </p:sp>
      <p:sp>
        <p:nvSpPr>
          <p:cNvPr id="3" name="Content Placeholder 2"/>
          <p:cNvSpPr>
            <a:spLocks noGrp="1"/>
          </p:cNvSpPr>
          <p:nvPr>
            <p:ph idx="1"/>
          </p:nvPr>
        </p:nvSpPr>
        <p:spPr/>
        <p:txBody>
          <a:bodyPr>
            <a:normAutofit fontScale="92500"/>
          </a:bodyPr>
          <a:lstStyle/>
          <a:p>
            <a:pPr marL="114300" indent="0">
              <a:buNone/>
            </a:pPr>
            <a:r>
              <a:rPr lang="en-US" dirty="0"/>
              <a:t>• Plan and lead patrol meetings and activities.</a:t>
            </a:r>
          </a:p>
          <a:p>
            <a:pPr marL="114300" indent="0">
              <a:buNone/>
            </a:pPr>
            <a:r>
              <a:rPr lang="en-US" dirty="0"/>
              <a:t>• Keep patrol members informed.</a:t>
            </a:r>
          </a:p>
          <a:p>
            <a:pPr marL="114300" indent="0">
              <a:buNone/>
            </a:pPr>
            <a:r>
              <a:rPr lang="en-US" dirty="0"/>
              <a:t>• Assign each patrol member needed tasks and help them succeed.</a:t>
            </a:r>
          </a:p>
          <a:p>
            <a:pPr marL="114300" indent="0">
              <a:buNone/>
            </a:pPr>
            <a:r>
              <a:rPr lang="en-US" dirty="0"/>
              <a:t>• Represent the patrol at all patrol leaders’ council meetings and the annual program</a:t>
            </a:r>
          </a:p>
          <a:p>
            <a:pPr marL="114300" indent="0">
              <a:buNone/>
            </a:pPr>
            <a:r>
              <a:rPr lang="en-US" dirty="0"/>
              <a:t>planning conference.</a:t>
            </a:r>
          </a:p>
          <a:p>
            <a:pPr marL="114300" indent="0">
              <a:buNone/>
            </a:pPr>
            <a:r>
              <a:rPr lang="en-US" dirty="0"/>
              <a:t>• Prepare the patrol to take part in all troop activities.</a:t>
            </a:r>
          </a:p>
          <a:p>
            <a:pPr marL="114300" indent="0">
              <a:buNone/>
            </a:pPr>
            <a:r>
              <a:rPr lang="en-US" dirty="0"/>
              <a:t>• Show and help develop patrol spirit</a:t>
            </a:r>
            <a:r>
              <a:rPr lang="en-US" dirty="0" smtClean="0"/>
              <a:t>.</a:t>
            </a:r>
          </a:p>
          <a:p>
            <a:pPr marL="114300" indent="0">
              <a:buNone/>
            </a:pPr>
            <a:r>
              <a:rPr lang="en-US" dirty="0"/>
              <a:t>• Work with other troop leaders to make the troop run well.</a:t>
            </a:r>
          </a:p>
          <a:p>
            <a:pPr marL="114300" indent="0">
              <a:buNone/>
            </a:pPr>
            <a:r>
              <a:rPr lang="en-US" dirty="0"/>
              <a:t>• Know what patrol members and other leaders can do.</a:t>
            </a:r>
          </a:p>
          <a:p>
            <a:pPr marL="114300" indent="0">
              <a:buNone/>
            </a:pPr>
            <a:r>
              <a:rPr lang="en-US" dirty="0"/>
              <a:t>• Set a good example.</a:t>
            </a:r>
          </a:p>
          <a:p>
            <a:pPr marL="114300" indent="0">
              <a:buNone/>
            </a:pPr>
            <a:r>
              <a:rPr lang="en-US" dirty="0"/>
              <a:t>• Wear the Scout uniform correctly.</a:t>
            </a:r>
          </a:p>
          <a:p>
            <a:pPr marL="114300" indent="0">
              <a:buNone/>
            </a:pPr>
            <a:r>
              <a:rPr lang="en-US" dirty="0"/>
              <a:t>• Live by the Scout Oath and Scout Law.</a:t>
            </a:r>
          </a:p>
        </p:txBody>
      </p:sp>
    </p:spTree>
    <p:extLst>
      <p:ext uri="{BB962C8B-B14F-4D97-AF65-F5344CB8AC3E}">
        <p14:creationId xmlns:p14="http://schemas.microsoft.com/office/powerpoint/2010/main" val="6009400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Assistant Patrol Leader</a:t>
            </a:r>
            <a:endParaRPr lang="en-US" dirty="0"/>
          </a:p>
        </p:txBody>
      </p:sp>
      <p:sp>
        <p:nvSpPr>
          <p:cNvPr id="3" name="Content Placeholder 2"/>
          <p:cNvSpPr>
            <a:spLocks noGrp="1"/>
          </p:cNvSpPr>
          <p:nvPr>
            <p:ph idx="1"/>
          </p:nvPr>
        </p:nvSpPr>
        <p:spPr/>
        <p:txBody>
          <a:bodyPr>
            <a:normAutofit lnSpcReduction="10000"/>
          </a:bodyPr>
          <a:lstStyle/>
          <a:p>
            <a:pPr marL="114300" indent="0">
              <a:buNone/>
            </a:pPr>
            <a:r>
              <a:rPr lang="en-US" dirty="0"/>
              <a:t>• Help the patrol leader plan and lead patrol meetings and activities.</a:t>
            </a:r>
          </a:p>
          <a:p>
            <a:pPr marL="114300" indent="0">
              <a:buNone/>
            </a:pPr>
            <a:r>
              <a:rPr lang="en-US" dirty="0"/>
              <a:t>• Help the patrol leader keep patrol members informed.</a:t>
            </a:r>
          </a:p>
          <a:p>
            <a:pPr marL="114300" indent="0">
              <a:buNone/>
            </a:pPr>
            <a:r>
              <a:rPr lang="en-US" dirty="0"/>
              <a:t>• Help the patrol leader prepare the patrol to take part in all troop activities.</a:t>
            </a:r>
          </a:p>
          <a:p>
            <a:pPr marL="114300" indent="0">
              <a:buNone/>
            </a:pPr>
            <a:r>
              <a:rPr lang="en-US" dirty="0"/>
              <a:t>• Lead the patrol in the patrol leader’s absence.</a:t>
            </a:r>
          </a:p>
          <a:p>
            <a:pPr marL="114300" indent="0">
              <a:buNone/>
            </a:pPr>
            <a:r>
              <a:rPr lang="en-US" dirty="0"/>
              <a:t>• Show and help develop patrol spirit.</a:t>
            </a:r>
          </a:p>
          <a:p>
            <a:pPr marL="114300" indent="0">
              <a:buNone/>
            </a:pPr>
            <a:r>
              <a:rPr lang="en-US" dirty="0"/>
              <a:t>• Represent the patrol at all patrol leaders’ council meetings in the patrol leader’s absence.</a:t>
            </a:r>
          </a:p>
          <a:p>
            <a:pPr marL="114300" indent="0">
              <a:buNone/>
            </a:pPr>
            <a:r>
              <a:rPr lang="en-US" dirty="0"/>
              <a:t>• Work with other troop leaders to make the troop run well.</a:t>
            </a:r>
          </a:p>
          <a:p>
            <a:pPr marL="114300" indent="0">
              <a:buNone/>
            </a:pPr>
            <a:r>
              <a:rPr lang="en-US" dirty="0"/>
              <a:t>• Set a good example.</a:t>
            </a:r>
          </a:p>
          <a:p>
            <a:pPr marL="114300" indent="0">
              <a:buNone/>
            </a:pPr>
            <a:r>
              <a:rPr lang="en-US" dirty="0"/>
              <a:t>• Wear the Scout uniform correctly.</a:t>
            </a:r>
          </a:p>
          <a:p>
            <a:pPr marL="114300" indent="0">
              <a:buNone/>
            </a:pPr>
            <a:r>
              <a:rPr lang="en-US" dirty="0"/>
              <a:t>• Live by the Scout Oath and Scout Law.</a:t>
            </a:r>
          </a:p>
        </p:txBody>
      </p:sp>
    </p:spTree>
    <p:extLst>
      <p:ext uri="{BB962C8B-B14F-4D97-AF65-F5344CB8AC3E}">
        <p14:creationId xmlns:p14="http://schemas.microsoft.com/office/powerpoint/2010/main" val="11211255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Troop Guide</a:t>
            </a:r>
            <a:endParaRPr lang="en-US" dirty="0"/>
          </a:p>
        </p:txBody>
      </p:sp>
      <p:sp>
        <p:nvSpPr>
          <p:cNvPr id="3" name="Content Placeholder 2"/>
          <p:cNvSpPr>
            <a:spLocks noGrp="1"/>
          </p:cNvSpPr>
          <p:nvPr>
            <p:ph idx="1"/>
          </p:nvPr>
        </p:nvSpPr>
        <p:spPr/>
        <p:txBody>
          <a:bodyPr>
            <a:normAutofit fontScale="85000" lnSpcReduction="20000"/>
          </a:bodyPr>
          <a:lstStyle/>
          <a:p>
            <a:pPr marL="114300" indent="0">
              <a:buNone/>
            </a:pPr>
            <a:r>
              <a:rPr lang="en-US" dirty="0"/>
              <a:t>• Introduce new Scouts to troop operations.</a:t>
            </a:r>
          </a:p>
          <a:p>
            <a:pPr marL="114300" indent="0">
              <a:buNone/>
            </a:pPr>
            <a:r>
              <a:rPr lang="en-US" dirty="0"/>
              <a:t>• Guide new Scouts through early Scouting activities.</a:t>
            </a:r>
          </a:p>
          <a:p>
            <a:pPr marL="114300" indent="0">
              <a:buNone/>
            </a:pPr>
            <a:r>
              <a:rPr lang="en-US" dirty="0"/>
              <a:t>• Help set and enforce the tone for good Scout behavior within the troop.</a:t>
            </a:r>
          </a:p>
          <a:p>
            <a:pPr marL="114300" indent="0">
              <a:buNone/>
            </a:pPr>
            <a:r>
              <a:rPr lang="en-US" dirty="0"/>
              <a:t>• Ensure older Scouts never harass or bully new Scouts.</a:t>
            </a:r>
          </a:p>
          <a:p>
            <a:pPr marL="114300" indent="0">
              <a:buNone/>
            </a:pPr>
            <a:r>
              <a:rPr lang="en-US" dirty="0"/>
              <a:t>• Help new Scouts earn the First Class rank in their first year.</a:t>
            </a:r>
          </a:p>
          <a:p>
            <a:pPr marL="114300" indent="0">
              <a:buNone/>
            </a:pPr>
            <a:r>
              <a:rPr lang="en-US" dirty="0"/>
              <a:t>• Coach the patrol leader of the new-Scout patrol on his duties.</a:t>
            </a:r>
          </a:p>
          <a:p>
            <a:pPr marL="114300" indent="0">
              <a:buNone/>
            </a:pPr>
            <a:r>
              <a:rPr lang="en-US" dirty="0"/>
              <a:t>• Work with the patrol leader at patrol leaders’ council meetings.</a:t>
            </a:r>
          </a:p>
          <a:p>
            <a:pPr marL="114300" indent="0">
              <a:buNone/>
            </a:pPr>
            <a:r>
              <a:rPr lang="en-US" dirty="0"/>
              <a:t>• Attend patrol leaders’ council meetings with the patrol leader of the new-Scout patrol.</a:t>
            </a:r>
          </a:p>
          <a:p>
            <a:pPr marL="114300" indent="0">
              <a:buNone/>
            </a:pPr>
            <a:r>
              <a:rPr lang="en-US" dirty="0"/>
              <a:t>• Assist the assistant Scoutmaster with training.</a:t>
            </a:r>
          </a:p>
          <a:p>
            <a:pPr marL="114300" indent="0">
              <a:buNone/>
            </a:pPr>
            <a:r>
              <a:rPr lang="en-US" dirty="0"/>
              <a:t>• Coach individual Scouts on Scouting challenges.</a:t>
            </a:r>
          </a:p>
          <a:p>
            <a:pPr marL="114300" indent="0">
              <a:buNone/>
            </a:pPr>
            <a:r>
              <a:rPr lang="en-US" dirty="0"/>
              <a:t>• Set a good example.</a:t>
            </a:r>
          </a:p>
          <a:p>
            <a:pPr marL="114300" indent="0">
              <a:buNone/>
            </a:pPr>
            <a:r>
              <a:rPr lang="en-US" dirty="0"/>
              <a:t>• Wear the Scout uniform correctly.</a:t>
            </a:r>
          </a:p>
          <a:p>
            <a:pPr marL="114300" indent="0">
              <a:buNone/>
            </a:pPr>
            <a:r>
              <a:rPr lang="en-US" dirty="0"/>
              <a:t>• Live by the Scout Oath and Scout Law.</a:t>
            </a:r>
          </a:p>
          <a:p>
            <a:pPr marL="114300" indent="0">
              <a:buNone/>
            </a:pPr>
            <a:r>
              <a:rPr lang="en-US" dirty="0"/>
              <a:t>• Show and help develop Scout spirit.</a:t>
            </a:r>
          </a:p>
          <a:p>
            <a:pPr marL="114300" indent="0">
              <a:buNone/>
            </a:pPr>
            <a:r>
              <a:rPr lang="en-US" dirty="0"/>
              <a:t>• Teach basic Scout skills.</a:t>
            </a:r>
          </a:p>
        </p:txBody>
      </p:sp>
    </p:spTree>
    <p:extLst>
      <p:ext uri="{BB962C8B-B14F-4D97-AF65-F5344CB8AC3E}">
        <p14:creationId xmlns:p14="http://schemas.microsoft.com/office/powerpoint/2010/main" val="12765453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Den Chief</a:t>
            </a:r>
            <a:endParaRPr lang="en-US" dirty="0"/>
          </a:p>
        </p:txBody>
      </p:sp>
      <p:sp>
        <p:nvSpPr>
          <p:cNvPr id="3" name="Content Placeholder 2"/>
          <p:cNvSpPr>
            <a:spLocks noGrp="1"/>
          </p:cNvSpPr>
          <p:nvPr>
            <p:ph idx="1"/>
          </p:nvPr>
        </p:nvSpPr>
        <p:spPr/>
        <p:txBody>
          <a:bodyPr/>
          <a:lstStyle/>
          <a:p>
            <a:pPr marL="114300" indent="0">
              <a:buNone/>
            </a:pPr>
            <a:r>
              <a:rPr lang="en-US" dirty="0"/>
              <a:t>• Serve as the activities assistant at den meetings.</a:t>
            </a:r>
          </a:p>
          <a:p>
            <a:pPr marL="114300" indent="0">
              <a:buNone/>
            </a:pPr>
            <a:r>
              <a:rPr lang="en-US" dirty="0"/>
              <a:t>• Meet regularly with the den leader to review the den and pack meeting plans.</a:t>
            </a:r>
          </a:p>
          <a:p>
            <a:pPr marL="114300" indent="0">
              <a:buNone/>
            </a:pPr>
            <a:r>
              <a:rPr lang="en-US" dirty="0"/>
              <a:t>• If serving as a </a:t>
            </a:r>
            <a:r>
              <a:rPr lang="en-US" dirty="0" err="1"/>
              <a:t>Webelos</a:t>
            </a:r>
            <a:r>
              <a:rPr lang="en-US" dirty="0"/>
              <a:t> den chief; help prepare boys to join Boy Scouting.</a:t>
            </a:r>
          </a:p>
          <a:p>
            <a:pPr marL="114300" indent="0">
              <a:buNone/>
            </a:pPr>
            <a:r>
              <a:rPr lang="en-US" dirty="0"/>
              <a:t>• Project a positive image of Boy Scouting.</a:t>
            </a:r>
          </a:p>
          <a:p>
            <a:pPr marL="114300" indent="0">
              <a:buNone/>
            </a:pPr>
            <a:r>
              <a:rPr lang="en-US" dirty="0"/>
              <a:t>• Set a good example.</a:t>
            </a:r>
          </a:p>
          <a:p>
            <a:pPr marL="114300" indent="0">
              <a:buNone/>
            </a:pPr>
            <a:r>
              <a:rPr lang="en-US" dirty="0"/>
              <a:t>• Wear the Scout uniform correctly</a:t>
            </a:r>
            <a:r>
              <a:rPr lang="en-US" dirty="0" smtClean="0"/>
              <a:t>.</a:t>
            </a:r>
          </a:p>
          <a:p>
            <a:pPr marL="114300" indent="0">
              <a:buNone/>
            </a:pPr>
            <a:r>
              <a:rPr lang="en-US" dirty="0"/>
              <a:t>• Live by the Scout Oath and Scout Law.</a:t>
            </a:r>
          </a:p>
          <a:p>
            <a:pPr marL="114300" indent="0">
              <a:buNone/>
            </a:pPr>
            <a:r>
              <a:rPr lang="en-US" dirty="0"/>
              <a:t>• Show and help develop Scout spirit.</a:t>
            </a:r>
          </a:p>
        </p:txBody>
      </p:sp>
    </p:spTree>
    <p:extLst>
      <p:ext uri="{BB962C8B-B14F-4D97-AF65-F5344CB8AC3E}">
        <p14:creationId xmlns:p14="http://schemas.microsoft.com/office/powerpoint/2010/main" val="38929939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Historian</a:t>
            </a:r>
            <a:endParaRPr lang="en-US" dirty="0"/>
          </a:p>
        </p:txBody>
      </p:sp>
      <p:sp>
        <p:nvSpPr>
          <p:cNvPr id="3" name="Content Placeholder 2"/>
          <p:cNvSpPr>
            <a:spLocks noGrp="1"/>
          </p:cNvSpPr>
          <p:nvPr>
            <p:ph idx="1"/>
          </p:nvPr>
        </p:nvSpPr>
        <p:spPr/>
        <p:txBody>
          <a:bodyPr/>
          <a:lstStyle/>
          <a:p>
            <a:pPr marL="114300" indent="0">
              <a:buNone/>
            </a:pPr>
            <a:r>
              <a:rPr lang="en-US" dirty="0"/>
              <a:t>• Gather pictures and facts about past activities of the troop and keep them in scrapbooks,</a:t>
            </a:r>
          </a:p>
          <a:p>
            <a:pPr marL="114300" indent="0">
              <a:buNone/>
            </a:pPr>
            <a:r>
              <a:rPr lang="en-US" dirty="0"/>
              <a:t>wall displays, or information files.</a:t>
            </a:r>
          </a:p>
          <a:p>
            <a:pPr marL="114300" indent="0">
              <a:buNone/>
            </a:pPr>
            <a:r>
              <a:rPr lang="en-US" dirty="0"/>
              <a:t>• Take care of troop trophies and keepsakes.</a:t>
            </a:r>
          </a:p>
          <a:p>
            <a:pPr marL="114300" indent="0">
              <a:buNone/>
            </a:pPr>
            <a:r>
              <a:rPr lang="en-US" dirty="0"/>
              <a:t>• Keep information about troop alumni.</a:t>
            </a:r>
          </a:p>
          <a:p>
            <a:pPr marL="114300" indent="0">
              <a:buNone/>
            </a:pPr>
            <a:r>
              <a:rPr lang="en-US" dirty="0"/>
              <a:t>• Set a good example.</a:t>
            </a:r>
          </a:p>
          <a:p>
            <a:pPr marL="114300" indent="0">
              <a:buNone/>
            </a:pPr>
            <a:r>
              <a:rPr lang="en-US" dirty="0"/>
              <a:t>• Wear the Scout uniform correctly.</a:t>
            </a:r>
          </a:p>
          <a:p>
            <a:pPr marL="114300" indent="0">
              <a:buNone/>
            </a:pPr>
            <a:r>
              <a:rPr lang="en-US" dirty="0"/>
              <a:t>• Live by the Scout Oath and Scout Law.</a:t>
            </a:r>
          </a:p>
          <a:p>
            <a:pPr marL="114300" indent="0">
              <a:buNone/>
            </a:pPr>
            <a:r>
              <a:rPr lang="en-US" dirty="0"/>
              <a:t>• Show and help develop Scout spirit.</a:t>
            </a:r>
          </a:p>
        </p:txBody>
      </p:sp>
    </p:spTree>
    <p:extLst>
      <p:ext uri="{BB962C8B-B14F-4D97-AF65-F5344CB8AC3E}">
        <p14:creationId xmlns:p14="http://schemas.microsoft.com/office/powerpoint/2010/main" val="39688607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a:t>
            </a:r>
            <a:r>
              <a:rPr lang="en-US" dirty="0"/>
              <a:t>T</a:t>
            </a:r>
            <a:r>
              <a:rPr lang="en-US" dirty="0" smtClean="0"/>
              <a:t>his Course</a:t>
            </a:r>
            <a:endParaRPr lang="en-US" dirty="0"/>
          </a:p>
        </p:txBody>
      </p:sp>
      <p:sp>
        <p:nvSpPr>
          <p:cNvPr id="3" name="Content Placeholder 2"/>
          <p:cNvSpPr>
            <a:spLocks noGrp="1"/>
          </p:cNvSpPr>
          <p:nvPr>
            <p:ph idx="1"/>
          </p:nvPr>
        </p:nvSpPr>
        <p:spPr/>
        <p:txBody>
          <a:bodyPr>
            <a:normAutofit/>
          </a:bodyPr>
          <a:lstStyle/>
          <a:p>
            <a:pPr marL="114300" indent="0">
              <a:buNone/>
            </a:pPr>
            <a:endParaRPr lang="en-US" dirty="0"/>
          </a:p>
          <a:p>
            <a:pPr marL="114300" indent="0">
              <a:buNone/>
            </a:pPr>
            <a:r>
              <a:rPr lang="en-US" sz="3600" b="1" dirty="0"/>
              <a:t>• Module One—Troop Organization </a:t>
            </a:r>
            <a:r>
              <a:rPr lang="en-US" sz="3600" dirty="0"/>
              <a:t>includes a description of each leadership position </a:t>
            </a:r>
            <a:r>
              <a:rPr lang="en-US" sz="3600" dirty="0" smtClean="0"/>
              <a:t>in the </a:t>
            </a:r>
            <a:r>
              <a:rPr lang="en-US" sz="3600" dirty="0"/>
              <a:t>troop, including roles and responsibilities, troop organization, and introductions to </a:t>
            </a:r>
            <a:r>
              <a:rPr lang="en-US" sz="3600" dirty="0" smtClean="0"/>
              <a:t>vision and </a:t>
            </a:r>
            <a:r>
              <a:rPr lang="en-US" sz="3600" dirty="0"/>
              <a:t>servant leadership</a:t>
            </a:r>
            <a:r>
              <a:rPr lang="en-US" sz="3600" dirty="0" smtClean="0"/>
              <a:t>.</a:t>
            </a:r>
          </a:p>
          <a:p>
            <a:pPr marL="114300" indent="0">
              <a:buNone/>
            </a:pPr>
            <a:endParaRPr lang="en-US" dirty="0"/>
          </a:p>
          <a:p>
            <a:pPr marL="114300" indent="0">
              <a:buNone/>
            </a:pPr>
            <a:endParaRPr lang="en-US" dirty="0"/>
          </a:p>
        </p:txBody>
      </p:sp>
    </p:spTree>
    <p:extLst>
      <p:ext uri="{BB962C8B-B14F-4D97-AF65-F5344CB8AC3E}">
        <p14:creationId xmlns:p14="http://schemas.microsoft.com/office/powerpoint/2010/main" val="33645482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Order of the Arrow Troop Representative</a:t>
            </a:r>
            <a:endParaRPr lang="en-US" dirty="0"/>
          </a:p>
        </p:txBody>
      </p:sp>
      <p:sp>
        <p:nvSpPr>
          <p:cNvPr id="3" name="Content Placeholder 2"/>
          <p:cNvSpPr>
            <a:spLocks noGrp="1"/>
          </p:cNvSpPr>
          <p:nvPr>
            <p:ph idx="1"/>
          </p:nvPr>
        </p:nvSpPr>
        <p:spPr/>
        <p:txBody>
          <a:bodyPr>
            <a:normAutofit fontScale="92500" lnSpcReduction="20000"/>
          </a:bodyPr>
          <a:lstStyle/>
          <a:p>
            <a:pPr marL="114300" indent="0">
              <a:buNone/>
            </a:pPr>
            <a:r>
              <a:rPr lang="en-US" dirty="0"/>
              <a:t>• Serve as a communication link between the lodge or chapter and the troop.</a:t>
            </a:r>
          </a:p>
          <a:p>
            <a:pPr marL="114300" indent="0">
              <a:buNone/>
            </a:pPr>
            <a:r>
              <a:rPr lang="en-US" dirty="0"/>
              <a:t>• Encourage year-round and resident camping in the troop.</a:t>
            </a:r>
          </a:p>
          <a:p>
            <a:pPr marL="114300" indent="0">
              <a:buNone/>
            </a:pPr>
            <a:r>
              <a:rPr lang="en-US" dirty="0"/>
              <a:t>• Encourage older-Scout participation in high-adventure programs.</a:t>
            </a:r>
          </a:p>
          <a:p>
            <a:pPr marL="114300" indent="0">
              <a:buNone/>
            </a:pPr>
            <a:r>
              <a:rPr lang="en-US" dirty="0"/>
              <a:t>• Encourage Scouts to actively participate in community service projects.</a:t>
            </a:r>
          </a:p>
          <a:p>
            <a:pPr marL="114300" indent="0">
              <a:buNone/>
            </a:pPr>
            <a:r>
              <a:rPr lang="en-US" dirty="0"/>
              <a:t>• Assist with leadership skills training in the troop.</a:t>
            </a:r>
          </a:p>
          <a:p>
            <a:pPr marL="114300" indent="0">
              <a:buNone/>
            </a:pPr>
            <a:r>
              <a:rPr lang="en-US" dirty="0"/>
              <a:t>• Encourage </a:t>
            </a:r>
            <a:r>
              <a:rPr lang="en-US" dirty="0" err="1"/>
              <a:t>Arrowmen</a:t>
            </a:r>
            <a:r>
              <a:rPr lang="en-US" dirty="0"/>
              <a:t> to assume leadership positions in the troop.</a:t>
            </a:r>
          </a:p>
          <a:p>
            <a:pPr marL="114300" indent="0">
              <a:buNone/>
            </a:pPr>
            <a:r>
              <a:rPr lang="en-US" dirty="0"/>
              <a:t>• Encourage </a:t>
            </a:r>
            <a:r>
              <a:rPr lang="en-US" dirty="0" err="1"/>
              <a:t>Arrowmen</a:t>
            </a:r>
            <a:r>
              <a:rPr lang="en-US" dirty="0"/>
              <a:t> in the troop to be active participants in lodge and/or chapter activities</a:t>
            </a:r>
          </a:p>
          <a:p>
            <a:pPr marL="114300" indent="0">
              <a:buNone/>
            </a:pPr>
            <a:r>
              <a:rPr lang="en-US" dirty="0"/>
              <a:t>and to seal their membership in the Order by becoming Brotherhood members.</a:t>
            </a:r>
          </a:p>
          <a:p>
            <a:pPr marL="114300" indent="0">
              <a:buNone/>
            </a:pPr>
            <a:r>
              <a:rPr lang="en-US" dirty="0"/>
              <a:t>• Set a good example.</a:t>
            </a:r>
          </a:p>
          <a:p>
            <a:pPr marL="114300" indent="0">
              <a:buNone/>
            </a:pPr>
            <a:r>
              <a:rPr lang="en-US" dirty="0"/>
              <a:t>• Wear the Scout uniform correctly.</a:t>
            </a:r>
          </a:p>
          <a:p>
            <a:pPr marL="114300" indent="0">
              <a:buNone/>
            </a:pPr>
            <a:r>
              <a:rPr lang="en-US" dirty="0"/>
              <a:t>• Live by the Scout Oath, Scout Law, and OA Obligation.</a:t>
            </a:r>
          </a:p>
          <a:p>
            <a:pPr marL="114300" indent="0">
              <a:buNone/>
            </a:pPr>
            <a:r>
              <a:rPr lang="en-US" dirty="0"/>
              <a:t>• Show and help develop Scout spirit.</a:t>
            </a:r>
          </a:p>
        </p:txBody>
      </p:sp>
    </p:spTree>
    <p:extLst>
      <p:ext uri="{BB962C8B-B14F-4D97-AF65-F5344CB8AC3E}">
        <p14:creationId xmlns:p14="http://schemas.microsoft.com/office/powerpoint/2010/main" val="35594964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Librarian</a:t>
            </a:r>
            <a:endParaRPr lang="en-US" dirty="0"/>
          </a:p>
        </p:txBody>
      </p:sp>
      <p:sp>
        <p:nvSpPr>
          <p:cNvPr id="3" name="Content Placeholder 2"/>
          <p:cNvSpPr>
            <a:spLocks noGrp="1"/>
          </p:cNvSpPr>
          <p:nvPr>
            <p:ph idx="1"/>
          </p:nvPr>
        </p:nvSpPr>
        <p:spPr/>
        <p:txBody>
          <a:bodyPr/>
          <a:lstStyle/>
          <a:p>
            <a:pPr marL="114300" indent="0">
              <a:buNone/>
            </a:pPr>
            <a:r>
              <a:rPr lang="en-US" dirty="0"/>
              <a:t>• Establish and maintain a troop library.</a:t>
            </a:r>
          </a:p>
          <a:p>
            <a:pPr marL="114300" indent="0">
              <a:buNone/>
            </a:pPr>
            <a:r>
              <a:rPr lang="en-US" dirty="0"/>
              <a:t>• Keep records on literature owned by the troop.</a:t>
            </a:r>
          </a:p>
          <a:p>
            <a:pPr marL="114300" indent="0">
              <a:buNone/>
            </a:pPr>
            <a:r>
              <a:rPr lang="en-US" dirty="0"/>
              <a:t>• Add new or replacement items as needed.</a:t>
            </a:r>
          </a:p>
          <a:p>
            <a:pPr marL="114300" indent="0">
              <a:buNone/>
            </a:pPr>
            <a:r>
              <a:rPr lang="en-US" dirty="0"/>
              <a:t>• Have literature available for borrowing at troop meetings.</a:t>
            </a:r>
          </a:p>
          <a:p>
            <a:pPr marL="114300" indent="0">
              <a:buNone/>
            </a:pPr>
            <a:r>
              <a:rPr lang="en-US" dirty="0"/>
              <a:t>• Maintain a system to check literature in and out.</a:t>
            </a:r>
          </a:p>
          <a:p>
            <a:pPr marL="114300" indent="0">
              <a:buNone/>
            </a:pPr>
            <a:r>
              <a:rPr lang="en-US" dirty="0"/>
              <a:t>• Follow up on late returns.</a:t>
            </a:r>
          </a:p>
          <a:p>
            <a:pPr marL="114300" indent="0">
              <a:buNone/>
            </a:pPr>
            <a:r>
              <a:rPr lang="en-US" dirty="0"/>
              <a:t>• Set a good example.</a:t>
            </a:r>
          </a:p>
          <a:p>
            <a:pPr marL="114300" indent="0">
              <a:buNone/>
            </a:pPr>
            <a:r>
              <a:rPr lang="en-US" dirty="0"/>
              <a:t>• Wear the Scout uniform correctly.</a:t>
            </a:r>
          </a:p>
          <a:p>
            <a:pPr marL="114300" indent="0">
              <a:buNone/>
            </a:pPr>
            <a:r>
              <a:rPr lang="en-US" dirty="0"/>
              <a:t>• Live by the Scout Oath and Scout Law.</a:t>
            </a:r>
          </a:p>
          <a:p>
            <a:pPr marL="114300" indent="0">
              <a:buNone/>
            </a:pPr>
            <a:r>
              <a:rPr lang="en-US" dirty="0"/>
              <a:t>• Show and help develop Scout spirit.</a:t>
            </a:r>
          </a:p>
        </p:txBody>
      </p:sp>
    </p:spTree>
    <p:extLst>
      <p:ext uri="{BB962C8B-B14F-4D97-AF65-F5344CB8AC3E}">
        <p14:creationId xmlns:p14="http://schemas.microsoft.com/office/powerpoint/2010/main" val="17790816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Quartermaster</a:t>
            </a:r>
            <a:endParaRPr lang="en-US" dirty="0"/>
          </a:p>
        </p:txBody>
      </p:sp>
      <p:sp>
        <p:nvSpPr>
          <p:cNvPr id="3" name="Content Placeholder 2"/>
          <p:cNvSpPr>
            <a:spLocks noGrp="1"/>
          </p:cNvSpPr>
          <p:nvPr>
            <p:ph idx="1"/>
          </p:nvPr>
        </p:nvSpPr>
        <p:spPr/>
        <p:txBody>
          <a:bodyPr/>
          <a:lstStyle/>
          <a:p>
            <a:pPr marL="114300" indent="0">
              <a:buNone/>
            </a:pPr>
            <a:r>
              <a:rPr lang="en-US" dirty="0"/>
              <a:t>• Keep records of patrol and troop equipment.</a:t>
            </a:r>
          </a:p>
          <a:p>
            <a:pPr marL="114300" indent="0">
              <a:buNone/>
            </a:pPr>
            <a:r>
              <a:rPr lang="en-US" dirty="0"/>
              <a:t>• Keep equipment in good repair.</a:t>
            </a:r>
          </a:p>
          <a:p>
            <a:pPr marL="114300" indent="0">
              <a:buNone/>
            </a:pPr>
            <a:r>
              <a:rPr lang="en-US" dirty="0"/>
              <a:t>• Keep equipment storage area neat and clean</a:t>
            </a:r>
            <a:r>
              <a:rPr lang="en-US" dirty="0" smtClean="0"/>
              <a:t>.</a:t>
            </a:r>
          </a:p>
          <a:p>
            <a:pPr marL="114300" indent="0">
              <a:buNone/>
            </a:pPr>
            <a:r>
              <a:rPr lang="en-US" dirty="0"/>
              <a:t>• Issue equipment and see that it is returned in good order.</a:t>
            </a:r>
          </a:p>
          <a:p>
            <a:pPr marL="114300" indent="0">
              <a:buNone/>
            </a:pPr>
            <a:r>
              <a:rPr lang="en-US" dirty="0"/>
              <a:t>• Suggest new or replacement items.</a:t>
            </a:r>
          </a:p>
          <a:p>
            <a:pPr marL="114300" indent="0">
              <a:buNone/>
            </a:pPr>
            <a:r>
              <a:rPr lang="en-US" dirty="0"/>
              <a:t>• Work with the troop committee member responsible for equipment.</a:t>
            </a:r>
          </a:p>
          <a:p>
            <a:pPr marL="114300" indent="0">
              <a:buNone/>
            </a:pPr>
            <a:r>
              <a:rPr lang="en-US" dirty="0"/>
              <a:t>• Set a good example.</a:t>
            </a:r>
          </a:p>
          <a:p>
            <a:pPr marL="114300" indent="0">
              <a:buNone/>
            </a:pPr>
            <a:r>
              <a:rPr lang="en-US" dirty="0"/>
              <a:t>• Wear the Scout uniform correctly.</a:t>
            </a:r>
          </a:p>
          <a:p>
            <a:pPr marL="114300" indent="0">
              <a:buNone/>
            </a:pPr>
            <a:r>
              <a:rPr lang="en-US" dirty="0"/>
              <a:t>• Live by the Scout Oath and Scout Law.</a:t>
            </a:r>
          </a:p>
          <a:p>
            <a:pPr marL="114300" indent="0">
              <a:buNone/>
            </a:pPr>
            <a:r>
              <a:rPr lang="en-US" dirty="0"/>
              <a:t>• Show and help develop Scout spirit.</a:t>
            </a:r>
          </a:p>
        </p:txBody>
      </p:sp>
    </p:spTree>
    <p:extLst>
      <p:ext uri="{BB962C8B-B14F-4D97-AF65-F5344CB8AC3E}">
        <p14:creationId xmlns:p14="http://schemas.microsoft.com/office/powerpoint/2010/main" val="983997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Scribe</a:t>
            </a:r>
            <a:endParaRPr lang="en-US" dirty="0"/>
          </a:p>
        </p:txBody>
      </p:sp>
      <p:sp>
        <p:nvSpPr>
          <p:cNvPr id="3" name="Content Placeholder 2"/>
          <p:cNvSpPr>
            <a:spLocks noGrp="1"/>
          </p:cNvSpPr>
          <p:nvPr>
            <p:ph idx="1"/>
          </p:nvPr>
        </p:nvSpPr>
        <p:spPr/>
        <p:txBody>
          <a:bodyPr>
            <a:normAutofit/>
          </a:bodyPr>
          <a:lstStyle/>
          <a:p>
            <a:pPr marL="114300" indent="0">
              <a:buNone/>
            </a:pPr>
            <a:r>
              <a:rPr lang="en-US" dirty="0" smtClean="0"/>
              <a:t>• Attend and keep a log of patrol leaders’ council meetings.</a:t>
            </a:r>
          </a:p>
          <a:p>
            <a:pPr marL="114300" indent="0">
              <a:buNone/>
            </a:pPr>
            <a:r>
              <a:rPr lang="en-US" dirty="0" smtClean="0"/>
              <a:t>• Record attendance and dues payments of all troop members.</a:t>
            </a:r>
          </a:p>
          <a:p>
            <a:pPr marL="114300" indent="0">
              <a:buNone/>
            </a:pPr>
            <a:r>
              <a:rPr lang="en-US" dirty="0" smtClean="0"/>
              <a:t>• Record advancement in troop records and on the troop advancement chart.</a:t>
            </a:r>
          </a:p>
          <a:p>
            <a:pPr marL="114300" indent="0">
              <a:buNone/>
            </a:pPr>
            <a:r>
              <a:rPr lang="en-US" dirty="0" smtClean="0"/>
              <a:t>• </a:t>
            </a:r>
            <a:r>
              <a:rPr lang="en-US" dirty="0"/>
              <a:t>Set a good example.</a:t>
            </a:r>
          </a:p>
          <a:p>
            <a:pPr marL="114300" indent="0">
              <a:buNone/>
            </a:pPr>
            <a:r>
              <a:rPr lang="en-US" dirty="0"/>
              <a:t>• Wear the Scout uniform correctly.</a:t>
            </a:r>
          </a:p>
          <a:p>
            <a:pPr marL="114300" indent="0">
              <a:buNone/>
            </a:pPr>
            <a:r>
              <a:rPr lang="en-US" dirty="0"/>
              <a:t>• Work with the appropriate troop committee members responsible for finance, records,</a:t>
            </a:r>
          </a:p>
          <a:p>
            <a:pPr marL="114300" indent="0">
              <a:buNone/>
            </a:pPr>
            <a:r>
              <a:rPr lang="en-US" dirty="0"/>
              <a:t>and advancement.</a:t>
            </a:r>
          </a:p>
          <a:p>
            <a:pPr marL="114300" indent="0">
              <a:buNone/>
            </a:pPr>
            <a:r>
              <a:rPr lang="en-US" dirty="0"/>
              <a:t>• Live by the Scout Oath and Scout Law.</a:t>
            </a:r>
          </a:p>
          <a:p>
            <a:pPr marL="114300" indent="0">
              <a:buNone/>
            </a:pPr>
            <a:r>
              <a:rPr lang="en-US" dirty="0"/>
              <a:t>• Show and help develop Scout spirit.</a:t>
            </a:r>
          </a:p>
          <a:p>
            <a:pPr marL="114300" indent="0">
              <a:buNone/>
            </a:pPr>
            <a:r>
              <a:rPr lang="en-US" dirty="0"/>
              <a:t>• Handle correspondence appropriately.</a:t>
            </a:r>
          </a:p>
        </p:txBody>
      </p:sp>
    </p:spTree>
    <p:extLst>
      <p:ext uri="{BB962C8B-B14F-4D97-AF65-F5344CB8AC3E}">
        <p14:creationId xmlns:p14="http://schemas.microsoft.com/office/powerpoint/2010/main" val="9014391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Instructor</a:t>
            </a:r>
            <a:endParaRPr lang="en-US" dirty="0"/>
          </a:p>
        </p:txBody>
      </p:sp>
      <p:sp>
        <p:nvSpPr>
          <p:cNvPr id="3" name="Content Placeholder 2"/>
          <p:cNvSpPr>
            <a:spLocks noGrp="1"/>
          </p:cNvSpPr>
          <p:nvPr>
            <p:ph idx="1"/>
          </p:nvPr>
        </p:nvSpPr>
        <p:spPr/>
        <p:txBody>
          <a:bodyPr/>
          <a:lstStyle/>
          <a:p>
            <a:pPr marL="114300" indent="0">
              <a:buNone/>
            </a:pPr>
            <a:r>
              <a:rPr lang="en-US" dirty="0"/>
              <a:t>• Instruct Scouting skills as needed within the troop or patrols.</a:t>
            </a:r>
          </a:p>
          <a:p>
            <a:pPr marL="114300" indent="0">
              <a:buNone/>
            </a:pPr>
            <a:r>
              <a:rPr lang="en-US" dirty="0"/>
              <a:t>• Prepare well in advance for each teaching assignment.</a:t>
            </a:r>
          </a:p>
          <a:p>
            <a:pPr marL="114300" indent="0">
              <a:buNone/>
            </a:pPr>
            <a:r>
              <a:rPr lang="en-US" dirty="0"/>
              <a:t>• Set a good example.</a:t>
            </a:r>
          </a:p>
          <a:p>
            <a:pPr marL="114300" indent="0">
              <a:buNone/>
            </a:pPr>
            <a:r>
              <a:rPr lang="en-US" dirty="0"/>
              <a:t>• Wear the Scout uniform correctly.</a:t>
            </a:r>
          </a:p>
          <a:p>
            <a:pPr marL="114300" indent="0">
              <a:buNone/>
            </a:pPr>
            <a:r>
              <a:rPr lang="en-US" dirty="0"/>
              <a:t>• Live by the Scout Oath and Scout Law.</a:t>
            </a:r>
          </a:p>
          <a:p>
            <a:pPr marL="114300" indent="0">
              <a:buNone/>
            </a:pPr>
            <a:r>
              <a:rPr lang="en-US" dirty="0"/>
              <a:t>• Show and help develop Scout spirit.</a:t>
            </a:r>
          </a:p>
        </p:txBody>
      </p:sp>
    </p:spTree>
    <p:extLst>
      <p:ext uri="{BB962C8B-B14F-4D97-AF65-F5344CB8AC3E}">
        <p14:creationId xmlns:p14="http://schemas.microsoft.com/office/powerpoint/2010/main" val="35628026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Chaplain Aide</a:t>
            </a:r>
            <a:endParaRPr lang="en-US" dirty="0"/>
          </a:p>
        </p:txBody>
      </p:sp>
      <p:sp>
        <p:nvSpPr>
          <p:cNvPr id="3" name="Content Placeholder 2"/>
          <p:cNvSpPr>
            <a:spLocks noGrp="1"/>
          </p:cNvSpPr>
          <p:nvPr>
            <p:ph idx="1"/>
          </p:nvPr>
        </p:nvSpPr>
        <p:spPr/>
        <p:txBody>
          <a:bodyPr>
            <a:normAutofit fontScale="92500"/>
          </a:bodyPr>
          <a:lstStyle/>
          <a:p>
            <a:pPr marL="114300" indent="0">
              <a:buNone/>
            </a:pPr>
            <a:r>
              <a:rPr lang="en-US" dirty="0"/>
              <a:t>• Keep troop leaders apprised of religious holidays when planning activities.</a:t>
            </a:r>
          </a:p>
          <a:p>
            <a:pPr marL="114300" indent="0">
              <a:buNone/>
            </a:pPr>
            <a:r>
              <a:rPr lang="en-US" dirty="0"/>
              <a:t>• Assist the troop chaplain or religious coordinator in meeting the religious needs of troop</a:t>
            </a:r>
          </a:p>
          <a:p>
            <a:pPr marL="114300" indent="0">
              <a:buNone/>
            </a:pPr>
            <a:r>
              <a:rPr lang="en-US" dirty="0"/>
              <a:t>members while on activities.</a:t>
            </a:r>
          </a:p>
          <a:p>
            <a:pPr marL="114300" indent="0">
              <a:buNone/>
            </a:pPr>
            <a:r>
              <a:rPr lang="en-US" dirty="0"/>
              <a:t>• Encourage saying grace at meals while camping or on activities.</a:t>
            </a:r>
          </a:p>
          <a:p>
            <a:pPr marL="114300" indent="0">
              <a:buNone/>
            </a:pPr>
            <a:r>
              <a:rPr lang="en-US" dirty="0"/>
              <a:t>• Lead worship services on campouts.</a:t>
            </a:r>
          </a:p>
          <a:p>
            <a:pPr marL="114300" indent="0">
              <a:buNone/>
            </a:pPr>
            <a:r>
              <a:rPr lang="en-US" dirty="0"/>
              <a:t>• Tell troop members about the religious emblems program for their faith.</a:t>
            </a:r>
          </a:p>
          <a:p>
            <a:pPr marL="114300" indent="0">
              <a:buNone/>
            </a:pPr>
            <a:r>
              <a:rPr lang="en-US" dirty="0"/>
              <a:t>• Set a good example.</a:t>
            </a:r>
          </a:p>
          <a:p>
            <a:pPr marL="114300" indent="0">
              <a:buNone/>
            </a:pPr>
            <a:r>
              <a:rPr lang="en-US" dirty="0"/>
              <a:t>• Wear the Scout uniform correctly.</a:t>
            </a:r>
          </a:p>
          <a:p>
            <a:pPr marL="114300" indent="0">
              <a:buNone/>
            </a:pPr>
            <a:r>
              <a:rPr lang="en-US" dirty="0"/>
              <a:t>• Live by the Scout Oath and Scout Law.</a:t>
            </a:r>
          </a:p>
          <a:p>
            <a:pPr marL="114300" indent="0">
              <a:buNone/>
            </a:pPr>
            <a:r>
              <a:rPr lang="en-US" dirty="0"/>
              <a:t>• Show and help develop Scout spirit.</a:t>
            </a:r>
          </a:p>
        </p:txBody>
      </p:sp>
    </p:spTree>
    <p:extLst>
      <p:ext uri="{BB962C8B-B14F-4D97-AF65-F5344CB8AC3E}">
        <p14:creationId xmlns:p14="http://schemas.microsoft.com/office/powerpoint/2010/main" val="38176378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Webmaster</a:t>
            </a:r>
            <a:endParaRPr lang="en-US" dirty="0"/>
          </a:p>
        </p:txBody>
      </p:sp>
      <p:sp>
        <p:nvSpPr>
          <p:cNvPr id="3" name="Content Placeholder 2"/>
          <p:cNvSpPr>
            <a:spLocks noGrp="1"/>
          </p:cNvSpPr>
          <p:nvPr>
            <p:ph idx="1"/>
          </p:nvPr>
        </p:nvSpPr>
        <p:spPr/>
        <p:txBody>
          <a:bodyPr/>
          <a:lstStyle/>
          <a:p>
            <a:pPr marL="114300" indent="0">
              <a:buNone/>
            </a:pPr>
            <a:r>
              <a:rPr lang="en-US" dirty="0"/>
              <a:t>• Establish and maintain a safe and secure troop website.</a:t>
            </a:r>
          </a:p>
          <a:p>
            <a:pPr marL="114300" indent="0">
              <a:buNone/>
            </a:pPr>
            <a:r>
              <a:rPr lang="en-US" dirty="0"/>
              <a:t>• Ensure the troop website is a positive reflection of Scouting for the public</a:t>
            </a:r>
            <a:r>
              <a:rPr lang="en-US" dirty="0" smtClean="0"/>
              <a:t>.</a:t>
            </a:r>
          </a:p>
          <a:p>
            <a:pPr marL="114300" indent="0">
              <a:buNone/>
            </a:pPr>
            <a:r>
              <a:rPr lang="en-US" dirty="0"/>
              <a:t>• Manage the troop’s electronic communication tools.</a:t>
            </a:r>
          </a:p>
          <a:p>
            <a:pPr marL="114300" indent="0">
              <a:buNone/>
            </a:pPr>
            <a:r>
              <a:rPr lang="en-US" dirty="0"/>
              <a:t>• Work with the Scouts to provide up-to-date troop information.</a:t>
            </a:r>
          </a:p>
          <a:p>
            <a:pPr marL="114300" indent="0">
              <a:buNone/>
            </a:pPr>
            <a:r>
              <a:rPr lang="en-US" dirty="0"/>
              <a:t>• Work with the scribe.</a:t>
            </a:r>
          </a:p>
          <a:p>
            <a:pPr marL="114300" indent="0">
              <a:buNone/>
            </a:pPr>
            <a:r>
              <a:rPr lang="en-US" dirty="0"/>
              <a:t>• Set a good example.</a:t>
            </a:r>
          </a:p>
          <a:p>
            <a:pPr marL="114300" indent="0">
              <a:buNone/>
            </a:pPr>
            <a:r>
              <a:rPr lang="en-US" dirty="0"/>
              <a:t>• Wear the Scout uniform correctly.</a:t>
            </a:r>
          </a:p>
          <a:p>
            <a:pPr marL="114300" indent="0">
              <a:buNone/>
            </a:pPr>
            <a:r>
              <a:rPr lang="en-US" dirty="0"/>
              <a:t>• Live by the Scout Oath and Scout Law.</a:t>
            </a:r>
          </a:p>
          <a:p>
            <a:pPr marL="114300" indent="0">
              <a:buNone/>
            </a:pPr>
            <a:r>
              <a:rPr lang="en-US" dirty="0"/>
              <a:t>• Show and help develop Scout spirit.</a:t>
            </a:r>
          </a:p>
        </p:txBody>
      </p:sp>
    </p:spTree>
    <p:extLst>
      <p:ext uri="{BB962C8B-B14F-4D97-AF65-F5344CB8AC3E}">
        <p14:creationId xmlns:p14="http://schemas.microsoft.com/office/powerpoint/2010/main" val="1338302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Leave No Trace Trainer</a:t>
            </a:r>
            <a:endParaRPr lang="en-US" dirty="0"/>
          </a:p>
        </p:txBody>
      </p:sp>
      <p:sp>
        <p:nvSpPr>
          <p:cNvPr id="3" name="Content Placeholder 2"/>
          <p:cNvSpPr>
            <a:spLocks noGrp="1"/>
          </p:cNvSpPr>
          <p:nvPr>
            <p:ph idx="1"/>
          </p:nvPr>
        </p:nvSpPr>
        <p:spPr/>
        <p:txBody>
          <a:bodyPr>
            <a:normAutofit lnSpcReduction="10000"/>
          </a:bodyPr>
          <a:lstStyle/>
          <a:p>
            <a:pPr marL="114300" indent="0">
              <a:buNone/>
            </a:pPr>
            <a:r>
              <a:rPr lang="en-US" dirty="0"/>
              <a:t>• Have a thorough understanding of and commitment to Leave No Trace.</a:t>
            </a:r>
          </a:p>
          <a:p>
            <a:pPr marL="114300" indent="0">
              <a:buNone/>
            </a:pPr>
            <a:r>
              <a:rPr lang="en-US" dirty="0"/>
              <a:t>• Successfully complete the Leave No Trace Trainer training course.</a:t>
            </a:r>
          </a:p>
          <a:p>
            <a:pPr marL="114300" indent="0">
              <a:buNone/>
            </a:pPr>
            <a:r>
              <a:rPr lang="en-US" dirty="0"/>
              <a:t>• Help minimize the troop’s impact on the land by teaching Scouts the principles of</a:t>
            </a:r>
          </a:p>
          <a:p>
            <a:pPr marL="114300" indent="0">
              <a:buNone/>
            </a:pPr>
            <a:r>
              <a:rPr lang="en-US" dirty="0"/>
              <a:t>Leave No Trace.</a:t>
            </a:r>
          </a:p>
          <a:p>
            <a:pPr marL="114300" indent="0">
              <a:buNone/>
            </a:pPr>
            <a:r>
              <a:rPr lang="en-US" dirty="0"/>
              <a:t>• Help ensure that the troop follows Leave No Trace principles on outings.</a:t>
            </a:r>
          </a:p>
          <a:p>
            <a:pPr marL="114300" indent="0">
              <a:buNone/>
            </a:pPr>
            <a:r>
              <a:rPr lang="en-US" dirty="0"/>
              <a:t>• Set a good example.</a:t>
            </a:r>
          </a:p>
          <a:p>
            <a:pPr marL="114300" indent="0">
              <a:buNone/>
            </a:pPr>
            <a:r>
              <a:rPr lang="en-US" dirty="0"/>
              <a:t>• Wear the Scout uniform correctly.</a:t>
            </a:r>
          </a:p>
          <a:p>
            <a:pPr marL="114300" indent="0">
              <a:buNone/>
            </a:pPr>
            <a:r>
              <a:rPr lang="en-US" dirty="0"/>
              <a:t>• Live by the Scout Oath and Scout Law.</a:t>
            </a:r>
          </a:p>
          <a:p>
            <a:pPr marL="114300" indent="0">
              <a:buNone/>
            </a:pPr>
            <a:r>
              <a:rPr lang="en-US" dirty="0"/>
              <a:t>• Show and help develop Scout spirit.</a:t>
            </a:r>
          </a:p>
        </p:txBody>
      </p:sp>
    </p:spTree>
    <p:extLst>
      <p:ext uri="{BB962C8B-B14F-4D97-AF65-F5344CB8AC3E}">
        <p14:creationId xmlns:p14="http://schemas.microsoft.com/office/powerpoint/2010/main" val="32695146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Junior Assistant Scoutmaster</a:t>
            </a:r>
            <a:endParaRPr lang="en-US" dirty="0"/>
          </a:p>
        </p:txBody>
      </p:sp>
      <p:sp>
        <p:nvSpPr>
          <p:cNvPr id="3" name="Content Placeholder 2"/>
          <p:cNvSpPr>
            <a:spLocks noGrp="1"/>
          </p:cNvSpPr>
          <p:nvPr>
            <p:ph idx="1"/>
          </p:nvPr>
        </p:nvSpPr>
        <p:spPr/>
        <p:txBody>
          <a:bodyPr/>
          <a:lstStyle/>
          <a:p>
            <a:pPr marL="114300" indent="0">
              <a:buNone/>
            </a:pPr>
            <a:r>
              <a:rPr lang="en-US" dirty="0"/>
              <a:t>• Function as an assistant Scoutmaster (except for leadership responsibilities reserved </a:t>
            </a:r>
            <a:r>
              <a:rPr lang="en-US" dirty="0" smtClean="0"/>
              <a:t>for adults </a:t>
            </a:r>
            <a:r>
              <a:rPr lang="en-US" dirty="0"/>
              <a:t>18 and 21 years of age or older).</a:t>
            </a:r>
          </a:p>
          <a:p>
            <a:pPr marL="114300" indent="0">
              <a:buNone/>
            </a:pPr>
            <a:r>
              <a:rPr lang="en-US" dirty="0"/>
              <a:t>• Accomplish any duties assigned by the Scoutmaster.</a:t>
            </a:r>
          </a:p>
          <a:p>
            <a:pPr marL="114300" indent="0">
              <a:buNone/>
            </a:pPr>
            <a:r>
              <a:rPr lang="en-US" dirty="0"/>
              <a:t>• Set a good example.</a:t>
            </a:r>
          </a:p>
          <a:p>
            <a:pPr marL="114300" indent="0">
              <a:buNone/>
            </a:pPr>
            <a:r>
              <a:rPr lang="en-US" dirty="0"/>
              <a:t>• Wear the Scout uniform correctly.</a:t>
            </a:r>
          </a:p>
          <a:p>
            <a:pPr marL="114300" indent="0">
              <a:buNone/>
            </a:pPr>
            <a:r>
              <a:rPr lang="en-US" dirty="0"/>
              <a:t>• Live by the Scout Oath and Scout Law.</a:t>
            </a:r>
          </a:p>
          <a:p>
            <a:pPr marL="114300" indent="0">
              <a:buNone/>
            </a:pPr>
            <a:r>
              <a:rPr lang="en-US" dirty="0"/>
              <a:t>• Show and help develop Scout spirit.</a:t>
            </a:r>
          </a:p>
        </p:txBody>
      </p:sp>
    </p:spTree>
    <p:extLst>
      <p:ext uri="{BB962C8B-B14F-4D97-AF65-F5344CB8AC3E}">
        <p14:creationId xmlns:p14="http://schemas.microsoft.com/office/powerpoint/2010/main" val="10844487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Adult Positions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9101299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a:t>
            </a:r>
            <a:r>
              <a:rPr lang="en-US" dirty="0"/>
              <a:t>T</a:t>
            </a:r>
            <a:r>
              <a:rPr lang="en-US" dirty="0" smtClean="0"/>
              <a:t>his Course</a:t>
            </a:r>
            <a:endParaRPr lang="en-US" dirty="0"/>
          </a:p>
        </p:txBody>
      </p:sp>
      <p:sp>
        <p:nvSpPr>
          <p:cNvPr id="3" name="Content Placeholder 2"/>
          <p:cNvSpPr>
            <a:spLocks noGrp="1"/>
          </p:cNvSpPr>
          <p:nvPr>
            <p:ph idx="1"/>
          </p:nvPr>
        </p:nvSpPr>
        <p:spPr/>
        <p:txBody>
          <a:bodyPr>
            <a:normAutofit/>
          </a:bodyPr>
          <a:lstStyle/>
          <a:p>
            <a:pPr marL="114300" indent="0">
              <a:buNone/>
            </a:pPr>
            <a:endParaRPr lang="en-US" dirty="0"/>
          </a:p>
          <a:p>
            <a:pPr marL="114300" indent="0">
              <a:buNone/>
            </a:pPr>
            <a:r>
              <a:rPr lang="en-US" sz="3600" b="1" dirty="0" smtClean="0"/>
              <a:t>• </a:t>
            </a:r>
            <a:r>
              <a:rPr lang="en-US" sz="3600" b="1" dirty="0"/>
              <a:t>Module Two—Tools of the Trade </a:t>
            </a:r>
            <a:r>
              <a:rPr lang="en-US" sz="3600" dirty="0"/>
              <a:t>covers some core skill sets to help the Scout lead</a:t>
            </a:r>
            <a:r>
              <a:rPr lang="en-US" sz="3600" dirty="0" smtClean="0"/>
              <a:t>, including </a:t>
            </a:r>
            <a:r>
              <a:rPr lang="en-US" sz="3600" dirty="0"/>
              <a:t>communicating, planning, and teaching</a:t>
            </a:r>
            <a:r>
              <a:rPr lang="en-US" sz="3600" dirty="0" smtClean="0"/>
              <a:t>.</a:t>
            </a:r>
          </a:p>
          <a:p>
            <a:pPr marL="114300" indent="0">
              <a:buNone/>
            </a:pPr>
            <a:endParaRPr lang="en-US" dirty="0"/>
          </a:p>
        </p:txBody>
      </p:sp>
    </p:spTree>
    <p:extLst>
      <p:ext uri="{BB962C8B-B14F-4D97-AF65-F5344CB8AC3E}">
        <p14:creationId xmlns:p14="http://schemas.microsoft.com/office/powerpoint/2010/main" val="36914522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Scoutmaster</a:t>
            </a:r>
            <a:endParaRPr lang="en-US" dirty="0"/>
          </a:p>
        </p:txBody>
      </p:sp>
      <p:sp>
        <p:nvSpPr>
          <p:cNvPr id="3" name="Content Placeholder 2"/>
          <p:cNvSpPr>
            <a:spLocks noGrp="1"/>
          </p:cNvSpPr>
          <p:nvPr>
            <p:ph idx="1"/>
          </p:nvPr>
        </p:nvSpPr>
        <p:spPr>
          <a:xfrm>
            <a:off x="457200" y="1219200"/>
            <a:ext cx="7620000" cy="4800600"/>
          </a:xfrm>
        </p:spPr>
        <p:txBody>
          <a:bodyPr>
            <a:noAutofit/>
          </a:bodyPr>
          <a:lstStyle/>
          <a:p>
            <a:pPr marL="114300" indent="0">
              <a:buNone/>
            </a:pPr>
            <a:r>
              <a:rPr lang="en-US" sz="1600" dirty="0"/>
              <a:t>• Train and guide boy leaders.</a:t>
            </a:r>
          </a:p>
          <a:p>
            <a:pPr marL="114300" indent="0">
              <a:buNone/>
            </a:pPr>
            <a:r>
              <a:rPr lang="en-US" sz="1600" dirty="0"/>
              <a:t>• Work with other responsible adults to bring Scouting to boys.</a:t>
            </a:r>
          </a:p>
          <a:p>
            <a:pPr marL="114300" indent="0">
              <a:buNone/>
            </a:pPr>
            <a:r>
              <a:rPr lang="en-US" sz="1600" dirty="0"/>
              <a:t>• Use the methods of Scouting to achieve the aims of Scouting.</a:t>
            </a:r>
          </a:p>
          <a:p>
            <a:pPr marL="114300" indent="0">
              <a:buNone/>
            </a:pPr>
            <a:r>
              <a:rPr lang="en-US" sz="1600" dirty="0"/>
              <a:t>• Meet regularly with the patrol leaders’ council for training and coordination in planning</a:t>
            </a:r>
          </a:p>
          <a:p>
            <a:pPr marL="114300" indent="0">
              <a:buNone/>
            </a:pPr>
            <a:r>
              <a:rPr lang="en-US" sz="1600" dirty="0"/>
              <a:t>troop activities.</a:t>
            </a:r>
          </a:p>
          <a:p>
            <a:pPr marL="114300" indent="0">
              <a:buNone/>
            </a:pPr>
            <a:r>
              <a:rPr lang="en-US" sz="1600" dirty="0"/>
              <a:t>• Attend all troop meetings or, when necessary, arrange for a qualified adult substitute.</a:t>
            </a:r>
          </a:p>
          <a:p>
            <a:pPr marL="114300" indent="0">
              <a:buNone/>
            </a:pPr>
            <a:r>
              <a:rPr lang="en-US" sz="1600" dirty="0"/>
              <a:t>• Attend troop committee meetings</a:t>
            </a:r>
            <a:r>
              <a:rPr lang="en-US" sz="1600" dirty="0" smtClean="0"/>
              <a:t>.</a:t>
            </a:r>
          </a:p>
          <a:p>
            <a:pPr marL="114300" indent="0">
              <a:buNone/>
            </a:pPr>
            <a:r>
              <a:rPr lang="en-US" sz="1600" dirty="0"/>
              <a:t>• Conduct periodic parents’ sessions to share the program and encourage parent</a:t>
            </a:r>
          </a:p>
          <a:p>
            <a:pPr marL="114300" indent="0">
              <a:buNone/>
            </a:pPr>
            <a:r>
              <a:rPr lang="en-US" sz="1600" dirty="0"/>
              <a:t>participation and cooperation.</a:t>
            </a:r>
          </a:p>
          <a:p>
            <a:pPr marL="114300" indent="0">
              <a:buNone/>
            </a:pPr>
            <a:r>
              <a:rPr lang="en-US" sz="1600" dirty="0"/>
              <a:t>• Conduct Scoutmaster conferences for all rank advancements.</a:t>
            </a:r>
          </a:p>
          <a:p>
            <a:pPr marL="114300" indent="0">
              <a:buNone/>
            </a:pPr>
            <a:r>
              <a:rPr lang="en-US" sz="1600" dirty="0"/>
              <a:t>• Provide a systematic recruiting plan for new members and see that they are</a:t>
            </a:r>
          </a:p>
          <a:p>
            <a:pPr marL="114300" indent="0">
              <a:buNone/>
            </a:pPr>
            <a:r>
              <a:rPr lang="en-US" sz="1600" dirty="0"/>
              <a:t>promptly registered.</a:t>
            </a:r>
          </a:p>
          <a:p>
            <a:pPr marL="114300" indent="0">
              <a:buNone/>
            </a:pPr>
            <a:r>
              <a:rPr lang="en-US" sz="1600" dirty="0"/>
              <a:t>• Delegate responsibility to other adults and groups (assistants, troop committee) so they</a:t>
            </a:r>
          </a:p>
          <a:p>
            <a:pPr marL="114300" indent="0">
              <a:buNone/>
            </a:pPr>
            <a:r>
              <a:rPr lang="en-US" sz="1600" dirty="0"/>
              <a:t>have a real part in troop operations.</a:t>
            </a:r>
          </a:p>
          <a:p>
            <a:pPr marL="114300" indent="0">
              <a:buNone/>
            </a:pPr>
            <a:r>
              <a:rPr lang="en-US" sz="1600" dirty="0"/>
              <a:t>• Conduct all activities under qualified leadership, safe conditions, and the policies of the</a:t>
            </a:r>
          </a:p>
          <a:p>
            <a:pPr marL="114300" indent="0">
              <a:buNone/>
            </a:pPr>
            <a:r>
              <a:rPr lang="en-US" sz="1600" dirty="0"/>
              <a:t>chartered organization and the Boy Scouts of America. As you see, the Scoutmaster has</a:t>
            </a:r>
          </a:p>
          <a:p>
            <a:pPr marL="114300" indent="0">
              <a:buNone/>
            </a:pPr>
            <a:r>
              <a:rPr lang="en-US" sz="1600" dirty="0"/>
              <a:t>many responsibilities.</a:t>
            </a:r>
          </a:p>
        </p:txBody>
      </p:sp>
    </p:spTree>
    <p:extLst>
      <p:ext uri="{BB962C8B-B14F-4D97-AF65-F5344CB8AC3E}">
        <p14:creationId xmlns:p14="http://schemas.microsoft.com/office/powerpoint/2010/main" val="4648851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Assistant Scoutmaster</a:t>
            </a:r>
            <a:endParaRPr lang="en-US" dirty="0"/>
          </a:p>
        </p:txBody>
      </p:sp>
      <p:sp>
        <p:nvSpPr>
          <p:cNvPr id="3" name="Content Placeholder 2"/>
          <p:cNvSpPr>
            <a:spLocks noGrp="1"/>
          </p:cNvSpPr>
          <p:nvPr>
            <p:ph idx="1"/>
          </p:nvPr>
        </p:nvSpPr>
        <p:spPr/>
        <p:txBody>
          <a:bodyPr/>
          <a:lstStyle/>
          <a:p>
            <a:pPr marL="114300" indent="0">
              <a:buNone/>
            </a:pPr>
            <a:r>
              <a:rPr lang="en-US" dirty="0"/>
              <a:t>To fulfill his or her obligation to the troop, the Scoutmaster, with the assistance of the </a:t>
            </a:r>
            <a:r>
              <a:rPr lang="en-US" dirty="0" smtClean="0"/>
              <a:t>troop committee</a:t>
            </a:r>
            <a:r>
              <a:rPr lang="en-US" dirty="0"/>
              <a:t>, recruits assistant Scoutmasters to help operate the troop. Each assistant </a:t>
            </a:r>
            <a:r>
              <a:rPr lang="en-US" dirty="0" smtClean="0"/>
              <a:t>Scoutmaster is </a:t>
            </a:r>
            <a:r>
              <a:rPr lang="en-US" dirty="0"/>
              <a:t>assigned specific program duties and reports to the Scoutmaster. They also provide the </a:t>
            </a:r>
            <a:r>
              <a:rPr lang="en-US" dirty="0" smtClean="0"/>
              <a:t>two deep leadership </a:t>
            </a:r>
            <a:r>
              <a:rPr lang="en-US" dirty="0"/>
              <a:t>required by the Boy Scouts of America (there must be at least two adults </a:t>
            </a:r>
            <a:r>
              <a:rPr lang="en-US" dirty="0" smtClean="0"/>
              <a:t>present at </a:t>
            </a:r>
            <a:r>
              <a:rPr lang="en-US" dirty="0"/>
              <a:t>any Boy Scout activity). An </a:t>
            </a:r>
            <a:r>
              <a:rPr lang="en-US" dirty="0" smtClean="0"/>
              <a:t>assistant Scoutmaster </a:t>
            </a:r>
            <a:r>
              <a:rPr lang="en-US" dirty="0"/>
              <a:t>may be 18 years old, but at least one in </a:t>
            </a:r>
            <a:r>
              <a:rPr lang="en-US" dirty="0" smtClean="0"/>
              <a:t>each troop </a:t>
            </a:r>
            <a:r>
              <a:rPr lang="en-US" dirty="0"/>
              <a:t>should be 21 or older so he or she can serve in </a:t>
            </a:r>
            <a:r>
              <a:rPr lang="en-US" dirty="0" smtClean="0"/>
              <a:t>the Scoutmaster’s </a:t>
            </a:r>
            <a:r>
              <a:rPr lang="en-US" dirty="0"/>
              <a:t>absence.</a:t>
            </a:r>
          </a:p>
        </p:txBody>
      </p:sp>
    </p:spTree>
    <p:extLst>
      <p:ext uri="{BB962C8B-B14F-4D97-AF65-F5344CB8AC3E}">
        <p14:creationId xmlns:p14="http://schemas.microsoft.com/office/powerpoint/2010/main" val="376772334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Key Positions</a:t>
            </a:r>
            <a:endParaRPr lang="en-US" dirty="0"/>
          </a:p>
        </p:txBody>
      </p:sp>
      <p:sp>
        <p:nvSpPr>
          <p:cNvPr id="3" name="Content Placeholder 2"/>
          <p:cNvSpPr>
            <a:spLocks noGrp="1"/>
          </p:cNvSpPr>
          <p:nvPr>
            <p:ph idx="1"/>
          </p:nvPr>
        </p:nvSpPr>
        <p:spPr/>
        <p:txBody>
          <a:bodyPr>
            <a:normAutofit fontScale="92500" lnSpcReduction="20000"/>
          </a:bodyPr>
          <a:lstStyle/>
          <a:p>
            <a:pPr marL="114300" indent="0">
              <a:buNone/>
            </a:pPr>
            <a:r>
              <a:rPr lang="en-US" b="1" dirty="0"/>
              <a:t>Committee Chair</a:t>
            </a:r>
          </a:p>
          <a:p>
            <a:pPr marL="114300" indent="0">
              <a:buNone/>
            </a:pPr>
            <a:r>
              <a:rPr lang="en-US" dirty="0"/>
              <a:t>• Supervises the Scoutmaster and committee members.</a:t>
            </a:r>
          </a:p>
          <a:p>
            <a:pPr marL="114300" indent="0">
              <a:buNone/>
            </a:pPr>
            <a:r>
              <a:rPr lang="en-US" dirty="0"/>
              <a:t>• Recruits and approves Scoutmasters and committee members.</a:t>
            </a:r>
          </a:p>
          <a:p>
            <a:pPr marL="114300" indent="0">
              <a:buNone/>
            </a:pPr>
            <a:r>
              <a:rPr lang="en-US" b="1" dirty="0"/>
              <a:t>Committee Member</a:t>
            </a:r>
          </a:p>
          <a:p>
            <a:pPr marL="114300" indent="0">
              <a:buNone/>
            </a:pPr>
            <a:r>
              <a:rPr lang="en-US" dirty="0"/>
              <a:t>• Serves as a resource to the troop.</a:t>
            </a:r>
          </a:p>
          <a:p>
            <a:pPr marL="114300" indent="0">
              <a:buNone/>
            </a:pPr>
            <a:r>
              <a:rPr lang="en-US" dirty="0"/>
              <a:t>• Works with an assigned officer.</a:t>
            </a:r>
          </a:p>
          <a:p>
            <a:pPr marL="114300" indent="0">
              <a:buNone/>
            </a:pPr>
            <a:r>
              <a:rPr lang="en-US" dirty="0"/>
              <a:t>• Recruits consultants.</a:t>
            </a:r>
          </a:p>
          <a:p>
            <a:pPr marL="114300" indent="0">
              <a:buNone/>
            </a:pPr>
            <a:r>
              <a:rPr lang="en-US" b="1" dirty="0"/>
              <a:t>Chartered Organization Representative</a:t>
            </a:r>
          </a:p>
          <a:p>
            <a:pPr marL="114300" indent="0">
              <a:buNone/>
            </a:pPr>
            <a:r>
              <a:rPr lang="en-US" dirty="0"/>
              <a:t>• Serves as the liaison between the troop and the chartered organization.</a:t>
            </a:r>
          </a:p>
          <a:p>
            <a:pPr marL="114300" indent="0">
              <a:buNone/>
            </a:pPr>
            <a:r>
              <a:rPr lang="en-US" dirty="0"/>
              <a:t>• Recruits the troop committee; approves Scoutmasters and committee members.</a:t>
            </a:r>
          </a:p>
          <a:p>
            <a:pPr marL="114300" indent="0">
              <a:buNone/>
            </a:pPr>
            <a:r>
              <a:rPr lang="en-US" dirty="0"/>
              <a:t>• Participates in district leadership.</a:t>
            </a:r>
          </a:p>
          <a:p>
            <a:pPr marL="114300" indent="0">
              <a:buNone/>
            </a:pPr>
            <a:r>
              <a:rPr lang="en-US" b="1" dirty="0"/>
              <a:t>Institutional Head or Executive Officer</a:t>
            </a:r>
          </a:p>
          <a:p>
            <a:pPr marL="114300" indent="0">
              <a:buNone/>
            </a:pPr>
            <a:r>
              <a:rPr lang="en-US" dirty="0"/>
              <a:t>• Is the head of the chartered organization (may or may not be a Scouter).</a:t>
            </a:r>
          </a:p>
        </p:txBody>
      </p:sp>
    </p:spTree>
    <p:extLst>
      <p:ext uri="{BB962C8B-B14F-4D97-AF65-F5344CB8AC3E}">
        <p14:creationId xmlns:p14="http://schemas.microsoft.com/office/powerpoint/2010/main" val="422816848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Game 1 – Role Balancing</a:t>
            </a:r>
            <a:endParaRPr lang="en-US" dirty="0"/>
          </a:p>
        </p:txBody>
      </p:sp>
      <p:sp>
        <p:nvSpPr>
          <p:cNvPr id="5" name="Text Placeholder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927488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scout led troop</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19917381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Scout Led Troop</a:t>
            </a:r>
            <a:endParaRPr lang="en-US" dirty="0"/>
          </a:p>
        </p:txBody>
      </p:sp>
      <p:sp>
        <p:nvSpPr>
          <p:cNvPr id="3" name="Content Placeholder 2"/>
          <p:cNvSpPr>
            <a:spLocks noGrp="1"/>
          </p:cNvSpPr>
          <p:nvPr>
            <p:ph idx="1"/>
          </p:nvPr>
        </p:nvSpPr>
        <p:spPr/>
        <p:txBody>
          <a:bodyPr>
            <a:normAutofit/>
          </a:bodyPr>
          <a:lstStyle/>
          <a:p>
            <a:r>
              <a:rPr lang="en-US" sz="2400" dirty="0"/>
              <a:t>Scouting is </a:t>
            </a:r>
            <a:r>
              <a:rPr lang="en-US" sz="2400" dirty="0" smtClean="0"/>
              <a:t>designed to </a:t>
            </a:r>
            <a:r>
              <a:rPr lang="en-US" sz="2400" dirty="0"/>
              <a:t>help Scouts prepare to participate in, and give leadership to, American society. </a:t>
            </a:r>
            <a:endParaRPr lang="en-US" sz="2400" dirty="0" smtClean="0"/>
          </a:p>
          <a:p>
            <a:r>
              <a:rPr lang="en-US" sz="2400" dirty="0" smtClean="0"/>
              <a:t>A </a:t>
            </a:r>
            <a:r>
              <a:rPr lang="en-US" sz="2400" dirty="0"/>
              <a:t>troop </a:t>
            </a:r>
            <a:r>
              <a:rPr lang="en-US" sz="2400" dirty="0" smtClean="0"/>
              <a:t>is a </a:t>
            </a:r>
            <a:r>
              <a:rPr lang="en-US" sz="2400" dirty="0"/>
              <a:t>small democracy. Within the safety framework provided by the adult leaders, and with </a:t>
            </a:r>
            <a:r>
              <a:rPr lang="en-US" sz="2400" dirty="0" smtClean="0"/>
              <a:t>the Scoutmaster’s </a:t>
            </a:r>
            <a:r>
              <a:rPr lang="en-US" sz="2400" dirty="0"/>
              <a:t>direction and mentoring, the Scouts plan and implement the troop program. </a:t>
            </a:r>
            <a:endParaRPr lang="en-US" sz="2400" dirty="0" smtClean="0"/>
          </a:p>
          <a:p>
            <a:r>
              <a:rPr lang="en-US" sz="2400" dirty="0" smtClean="0"/>
              <a:t>Scouts serve </a:t>
            </a:r>
            <a:r>
              <a:rPr lang="en-US" sz="2400" dirty="0"/>
              <a:t>in positions of responsibility to make that happen.</a:t>
            </a:r>
          </a:p>
        </p:txBody>
      </p:sp>
    </p:spTree>
    <p:extLst>
      <p:ext uri="{BB962C8B-B14F-4D97-AF65-F5344CB8AC3E}">
        <p14:creationId xmlns:p14="http://schemas.microsoft.com/office/powerpoint/2010/main" val="335066400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Game 2 – Yurt Circle</a:t>
            </a:r>
            <a:endParaRPr lang="en-US" dirty="0"/>
          </a:p>
        </p:txBody>
      </p:sp>
      <p:sp>
        <p:nvSpPr>
          <p:cNvPr id="7" name="Text Placeholder 6"/>
          <p:cNvSpPr>
            <a:spLocks noGrp="1"/>
          </p:cNvSpPr>
          <p:nvPr>
            <p:ph type="body" idx="1"/>
          </p:nvPr>
        </p:nvSpPr>
        <p:spPr/>
        <p:txBody>
          <a:bodyPr/>
          <a:lstStyle/>
          <a:p>
            <a:endParaRPr lang="en-US"/>
          </a:p>
        </p:txBody>
      </p:sp>
    </p:spTree>
    <p:extLst>
      <p:ext uri="{BB962C8B-B14F-4D97-AF65-F5344CB8AC3E}">
        <p14:creationId xmlns:p14="http://schemas.microsoft.com/office/powerpoint/2010/main" val="205098466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Patrol Leaders’ Council</a:t>
            </a:r>
            <a:endParaRPr lang="en-US" dirty="0"/>
          </a:p>
        </p:txBody>
      </p:sp>
      <p:sp>
        <p:nvSpPr>
          <p:cNvPr id="3" name="Content Placeholder 2"/>
          <p:cNvSpPr>
            <a:spLocks noGrp="1"/>
          </p:cNvSpPr>
          <p:nvPr>
            <p:ph idx="1"/>
          </p:nvPr>
        </p:nvSpPr>
        <p:spPr/>
        <p:txBody>
          <a:bodyPr>
            <a:normAutofit/>
          </a:bodyPr>
          <a:lstStyle/>
          <a:p>
            <a:r>
              <a:rPr lang="en-US" dirty="0"/>
              <a:t>Participants in the patrol leaders’ council plan and run the troop’s program and activities.</a:t>
            </a:r>
          </a:p>
          <a:p>
            <a:r>
              <a:rPr lang="en-US" dirty="0"/>
              <a:t>Composed of specific members of the troop leadership team, this group of Scout leaders </a:t>
            </a:r>
            <a:r>
              <a:rPr lang="en-US" dirty="0" smtClean="0"/>
              <a:t>meets routinely </a:t>
            </a:r>
            <a:r>
              <a:rPr lang="en-US" dirty="0"/>
              <a:t>(usually monthly) to fine-tune upcoming troop meetings and outings. </a:t>
            </a:r>
            <a:endParaRPr lang="en-US" dirty="0" smtClean="0"/>
          </a:p>
          <a:p>
            <a:r>
              <a:rPr lang="en-US" dirty="0" smtClean="0"/>
              <a:t>The </a:t>
            </a:r>
            <a:r>
              <a:rPr lang="en-US" dirty="0"/>
              <a:t>senior </a:t>
            </a:r>
            <a:r>
              <a:rPr lang="en-US" dirty="0" smtClean="0"/>
              <a:t>patrol leader </a:t>
            </a:r>
            <a:r>
              <a:rPr lang="en-US" dirty="0"/>
              <a:t>runs the patrol leaders’ council meeting, and the Scoutmaster and other adult </a:t>
            </a:r>
            <a:r>
              <a:rPr lang="en-US" dirty="0" smtClean="0"/>
              <a:t>leaders attend </a:t>
            </a:r>
            <a:r>
              <a:rPr lang="en-US" dirty="0"/>
              <a:t>as coaches, mentors, and information resources. </a:t>
            </a:r>
            <a:endParaRPr lang="en-US" dirty="0" smtClean="0"/>
          </a:p>
          <a:p>
            <a:r>
              <a:rPr lang="en-US" dirty="0" smtClean="0"/>
              <a:t>The </a:t>
            </a:r>
            <a:r>
              <a:rPr lang="en-US" dirty="0"/>
              <a:t>Scoutmaster allows the senior </a:t>
            </a:r>
            <a:r>
              <a:rPr lang="en-US" dirty="0" smtClean="0"/>
              <a:t>patrol leader </a:t>
            </a:r>
            <a:r>
              <a:rPr lang="en-US" dirty="0"/>
              <a:t>and Scouts to run the meetings and make decisions, stepping in with suggestions </a:t>
            </a:r>
            <a:r>
              <a:rPr lang="en-US" dirty="0" smtClean="0"/>
              <a:t>and guidance </a:t>
            </a:r>
            <a:r>
              <a:rPr lang="en-US" dirty="0"/>
              <a:t>whenever that will enhance the program for the troop and Scouts.</a:t>
            </a:r>
          </a:p>
        </p:txBody>
      </p:sp>
    </p:spTree>
    <p:extLst>
      <p:ext uri="{BB962C8B-B14F-4D97-AF65-F5344CB8AC3E}">
        <p14:creationId xmlns:p14="http://schemas.microsoft.com/office/powerpoint/2010/main" val="219141003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t>
            </a:r>
            <a:r>
              <a:rPr lang="en-US" dirty="0" smtClean="0"/>
              <a:t>ome </a:t>
            </a:r>
            <a:r>
              <a:rPr lang="en-US" dirty="0"/>
              <a:t>tips for being a good leader in the troop</a:t>
            </a:r>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305508985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Servant Leadership</a:t>
            </a:r>
            <a:endParaRPr lang="en-US" dirty="0"/>
          </a:p>
        </p:txBody>
      </p:sp>
      <p:sp>
        <p:nvSpPr>
          <p:cNvPr id="3" name="Content Placeholder 2"/>
          <p:cNvSpPr>
            <a:spLocks noGrp="1"/>
          </p:cNvSpPr>
          <p:nvPr>
            <p:ph idx="1"/>
          </p:nvPr>
        </p:nvSpPr>
        <p:spPr/>
        <p:txBody>
          <a:bodyPr>
            <a:noAutofit/>
          </a:bodyPr>
          <a:lstStyle/>
          <a:p>
            <a:r>
              <a:rPr lang="en-US" sz="2800" dirty="0"/>
              <a:t>We </a:t>
            </a:r>
            <a:r>
              <a:rPr lang="en-US" sz="2800" dirty="0" smtClean="0"/>
              <a:t>trust effective </a:t>
            </a:r>
            <a:r>
              <a:rPr lang="en-US" sz="2800" dirty="0"/>
              <a:t>leaders because they care about us and about helping others succeed. </a:t>
            </a:r>
            <a:endParaRPr lang="en-US" sz="2800" dirty="0" smtClean="0"/>
          </a:p>
          <a:p>
            <a:r>
              <a:rPr lang="en-US" sz="2800" dirty="0" smtClean="0"/>
              <a:t>The true role </a:t>
            </a:r>
            <a:r>
              <a:rPr lang="en-US" sz="2800" dirty="0"/>
              <a:t>of a leader—helping other members of the troop succeed. </a:t>
            </a:r>
            <a:endParaRPr lang="en-US" sz="2800" dirty="0" smtClean="0"/>
          </a:p>
          <a:p>
            <a:r>
              <a:rPr lang="en-US" sz="2800" dirty="0" smtClean="0"/>
              <a:t>Servant </a:t>
            </a:r>
            <a:r>
              <a:rPr lang="en-US" sz="2800" dirty="0"/>
              <a:t>leaders understand </a:t>
            </a:r>
            <a:r>
              <a:rPr lang="en-US" sz="2800" dirty="0" smtClean="0"/>
              <a:t>what success </a:t>
            </a:r>
            <a:r>
              <a:rPr lang="en-US" sz="2800" dirty="0"/>
              <a:t>looks like not only for the group but for each member of every team. </a:t>
            </a:r>
            <a:endParaRPr lang="en-US" sz="2800" dirty="0" smtClean="0"/>
          </a:p>
          <a:p>
            <a:r>
              <a:rPr lang="en-US" sz="2800" dirty="0" smtClean="0"/>
              <a:t>You </a:t>
            </a:r>
            <a:r>
              <a:rPr lang="en-US" sz="2800" dirty="0"/>
              <a:t>do </a:t>
            </a:r>
            <a:r>
              <a:rPr lang="en-US" sz="2800" dirty="0" smtClean="0"/>
              <a:t>everything you can </a:t>
            </a:r>
            <a:r>
              <a:rPr lang="en-US" sz="2800" dirty="0"/>
              <a:t>to help the troop and each member succeed.</a:t>
            </a:r>
          </a:p>
        </p:txBody>
      </p:sp>
    </p:spTree>
    <p:extLst>
      <p:ext uri="{BB962C8B-B14F-4D97-AF65-F5344CB8AC3E}">
        <p14:creationId xmlns:p14="http://schemas.microsoft.com/office/powerpoint/2010/main" val="28627544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a:t>
            </a:r>
            <a:r>
              <a:rPr lang="en-US" dirty="0"/>
              <a:t>T</a:t>
            </a:r>
            <a:r>
              <a:rPr lang="en-US" dirty="0" smtClean="0"/>
              <a:t>his Course</a:t>
            </a:r>
            <a:endParaRPr lang="en-US" dirty="0"/>
          </a:p>
        </p:txBody>
      </p:sp>
      <p:sp>
        <p:nvSpPr>
          <p:cNvPr id="3" name="Content Placeholder 2"/>
          <p:cNvSpPr>
            <a:spLocks noGrp="1"/>
          </p:cNvSpPr>
          <p:nvPr>
            <p:ph idx="1"/>
          </p:nvPr>
        </p:nvSpPr>
        <p:spPr/>
        <p:txBody>
          <a:bodyPr>
            <a:noAutofit/>
          </a:bodyPr>
          <a:lstStyle/>
          <a:p>
            <a:pPr marL="114300" indent="0">
              <a:buNone/>
            </a:pPr>
            <a:r>
              <a:rPr lang="en-US" sz="3600" b="1" dirty="0" smtClean="0"/>
              <a:t>• </a:t>
            </a:r>
            <a:r>
              <a:rPr lang="en-US" sz="3600" b="1" dirty="0"/>
              <a:t>Module Three—Leadership and Teamwork </a:t>
            </a:r>
            <a:r>
              <a:rPr lang="en-US" sz="3600" dirty="0"/>
              <a:t>incorporates additional leadership tools </a:t>
            </a:r>
            <a:r>
              <a:rPr lang="en-US" sz="3600" dirty="0" smtClean="0"/>
              <a:t>for the </a:t>
            </a:r>
            <a:r>
              <a:rPr lang="en-US" sz="3600" dirty="0"/>
              <a:t>Scout, including discussions of teams and team characteristics, the stages of </a:t>
            </a:r>
            <a:r>
              <a:rPr lang="en-US" sz="3600" dirty="0" smtClean="0"/>
              <a:t>team development </a:t>
            </a:r>
            <a:r>
              <a:rPr lang="en-US" sz="3600" dirty="0"/>
              <a:t>and leadership, inclusion/using your team, ethics and values of a leader, and </a:t>
            </a:r>
            <a:r>
              <a:rPr lang="en-US" sz="3600" dirty="0" smtClean="0"/>
              <a:t>a more </a:t>
            </a:r>
            <a:r>
              <a:rPr lang="en-US" sz="3600" dirty="0"/>
              <a:t>in-depth review of vision.</a:t>
            </a:r>
          </a:p>
        </p:txBody>
      </p:sp>
    </p:spTree>
    <p:extLst>
      <p:ext uri="{BB962C8B-B14F-4D97-AF65-F5344CB8AC3E}">
        <p14:creationId xmlns:p14="http://schemas.microsoft.com/office/powerpoint/2010/main" val="174188312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Servant Leadership</a:t>
            </a:r>
            <a:endParaRPr lang="en-US" dirty="0"/>
          </a:p>
        </p:txBody>
      </p:sp>
      <p:sp>
        <p:nvSpPr>
          <p:cNvPr id="3" name="Content Placeholder 2"/>
          <p:cNvSpPr>
            <a:spLocks noGrp="1"/>
          </p:cNvSpPr>
          <p:nvPr>
            <p:ph idx="1"/>
          </p:nvPr>
        </p:nvSpPr>
        <p:spPr/>
        <p:txBody>
          <a:bodyPr>
            <a:noAutofit/>
          </a:bodyPr>
          <a:lstStyle/>
          <a:p>
            <a:r>
              <a:rPr lang="en-US" sz="2800" dirty="0"/>
              <a:t>We </a:t>
            </a:r>
            <a:r>
              <a:rPr lang="en-US" sz="2800" dirty="0" smtClean="0"/>
              <a:t>trust effective </a:t>
            </a:r>
            <a:r>
              <a:rPr lang="en-US" sz="2800" dirty="0"/>
              <a:t>leaders because they care about us and about helping others succeed. </a:t>
            </a:r>
            <a:endParaRPr lang="en-US" sz="2800" dirty="0" smtClean="0"/>
          </a:p>
          <a:p>
            <a:r>
              <a:rPr lang="en-US" sz="2800" dirty="0" smtClean="0"/>
              <a:t>The true role </a:t>
            </a:r>
            <a:r>
              <a:rPr lang="en-US" sz="2800" dirty="0"/>
              <a:t>of a leader—helping other members of the troop succeed. </a:t>
            </a:r>
            <a:endParaRPr lang="en-US" sz="2800" dirty="0" smtClean="0"/>
          </a:p>
          <a:p>
            <a:r>
              <a:rPr lang="en-US" sz="2800" dirty="0" smtClean="0"/>
              <a:t>Servant </a:t>
            </a:r>
            <a:r>
              <a:rPr lang="en-US" sz="2800" dirty="0"/>
              <a:t>leaders understand </a:t>
            </a:r>
            <a:r>
              <a:rPr lang="en-US" sz="2800" dirty="0" smtClean="0"/>
              <a:t>what success </a:t>
            </a:r>
            <a:r>
              <a:rPr lang="en-US" sz="2800" dirty="0"/>
              <a:t>looks like not only for the group but for each member of every team. </a:t>
            </a:r>
            <a:endParaRPr lang="en-US" sz="2800" dirty="0" smtClean="0"/>
          </a:p>
          <a:p>
            <a:r>
              <a:rPr lang="en-US" sz="2800" dirty="0" smtClean="0"/>
              <a:t>You </a:t>
            </a:r>
            <a:r>
              <a:rPr lang="en-US" sz="2800" dirty="0"/>
              <a:t>do </a:t>
            </a:r>
            <a:r>
              <a:rPr lang="en-US" sz="2800" dirty="0" smtClean="0"/>
              <a:t>everything you can </a:t>
            </a:r>
            <a:r>
              <a:rPr lang="en-US" sz="2800" dirty="0"/>
              <a:t>to help the troop and each member succeed.</a:t>
            </a:r>
          </a:p>
        </p:txBody>
      </p:sp>
    </p:spTree>
    <p:extLst>
      <p:ext uri="{BB962C8B-B14F-4D97-AF65-F5344CB8AC3E}">
        <p14:creationId xmlns:p14="http://schemas.microsoft.com/office/powerpoint/2010/main" val="428596249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Break</a:t>
            </a:r>
            <a:endParaRPr lang="en-US" dirty="0"/>
          </a:p>
        </p:txBody>
      </p:sp>
      <p:sp>
        <p:nvSpPr>
          <p:cNvPr id="5" name="Text Placeholder 4"/>
          <p:cNvSpPr>
            <a:spLocks noGrp="1"/>
          </p:cNvSpPr>
          <p:nvPr>
            <p:ph type="body" idx="1"/>
          </p:nvPr>
        </p:nvSpPr>
        <p:spPr/>
        <p:txBody>
          <a:bodyPr/>
          <a:lstStyle/>
          <a:p>
            <a:r>
              <a:rPr lang="en-US" dirty="0" smtClean="0"/>
              <a:t>See you in 10 minutes!</a:t>
            </a:r>
            <a:endParaRPr lang="en-US" dirty="0"/>
          </a:p>
        </p:txBody>
      </p:sp>
    </p:spTree>
    <p:extLst>
      <p:ext uri="{BB962C8B-B14F-4D97-AF65-F5344CB8AC3E}">
        <p14:creationId xmlns:p14="http://schemas.microsoft.com/office/powerpoint/2010/main" val="36154123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of the Trade</a:t>
            </a:r>
            <a:endParaRPr lang="en-US" dirty="0"/>
          </a:p>
        </p:txBody>
      </p:sp>
      <p:sp>
        <p:nvSpPr>
          <p:cNvPr id="3" name="Text Placeholder 2"/>
          <p:cNvSpPr>
            <a:spLocks noGrp="1"/>
          </p:cNvSpPr>
          <p:nvPr>
            <p:ph type="body" idx="1"/>
          </p:nvPr>
        </p:nvSpPr>
        <p:spPr/>
        <p:txBody>
          <a:bodyPr/>
          <a:lstStyle/>
          <a:p>
            <a:r>
              <a:rPr lang="en-US" dirty="0" smtClean="0"/>
              <a:t>Module Two</a:t>
            </a:r>
            <a:endParaRPr lang="en-US" dirty="0"/>
          </a:p>
        </p:txBody>
      </p:sp>
    </p:spTree>
    <p:extLst>
      <p:ext uri="{BB962C8B-B14F-4D97-AF65-F5344CB8AC3E}">
        <p14:creationId xmlns:p14="http://schemas.microsoft.com/office/powerpoint/2010/main" val="105597317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5105400"/>
            <a:ext cx="7659687" cy="1168400"/>
          </a:xfrm>
        </p:spPr>
        <p:txBody>
          <a:bodyPr/>
          <a:lstStyle/>
          <a:p>
            <a:r>
              <a:rPr lang="en-US" dirty="0" smtClean="0"/>
              <a:t>Communication</a:t>
            </a:r>
            <a:br>
              <a:rPr lang="en-US" dirty="0" smtClean="0"/>
            </a:br>
            <a:r>
              <a:rPr lang="en-US" dirty="0" smtClean="0"/>
              <a:t>Planning</a:t>
            </a:r>
            <a:br>
              <a:rPr lang="en-US" dirty="0" smtClean="0"/>
            </a:br>
            <a:r>
              <a:rPr lang="en-US" dirty="0" smtClean="0"/>
              <a:t>teaching edge</a:t>
            </a:r>
            <a:endParaRPr lang="en-US" dirty="0"/>
          </a:p>
        </p:txBody>
      </p:sp>
    </p:spTree>
    <p:extLst>
      <p:ext uri="{BB962C8B-B14F-4D97-AF65-F5344CB8AC3E}">
        <p14:creationId xmlns:p14="http://schemas.microsoft.com/office/powerpoint/2010/main" val="332468195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9121236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Communication</a:t>
            </a:r>
            <a:endParaRPr lang="en-US" dirty="0"/>
          </a:p>
        </p:txBody>
      </p:sp>
      <p:sp>
        <p:nvSpPr>
          <p:cNvPr id="5" name="Content Placeholder 4"/>
          <p:cNvSpPr>
            <a:spLocks noGrp="1"/>
          </p:cNvSpPr>
          <p:nvPr>
            <p:ph idx="1"/>
          </p:nvPr>
        </p:nvSpPr>
        <p:spPr/>
        <p:txBody>
          <a:bodyPr>
            <a:normAutofit/>
          </a:bodyPr>
          <a:lstStyle/>
          <a:p>
            <a:r>
              <a:rPr lang="en-US" sz="3200" dirty="0"/>
              <a:t>The Greek philosopher Aristotle broke communications down into three parts:</a:t>
            </a:r>
          </a:p>
          <a:p>
            <a:r>
              <a:rPr lang="en-US" sz="3200" b="1" dirty="0"/>
              <a:t>A sender—A message—A </a:t>
            </a:r>
            <a:r>
              <a:rPr lang="en-US" sz="3200" b="1" dirty="0" smtClean="0"/>
              <a:t>receiver </a:t>
            </a:r>
          </a:p>
          <a:p>
            <a:endParaRPr lang="en-US" sz="3200" b="1" dirty="0"/>
          </a:p>
          <a:p>
            <a:r>
              <a:rPr lang="en-US" sz="3200" dirty="0" smtClean="0"/>
              <a:t>This </a:t>
            </a:r>
            <a:r>
              <a:rPr lang="en-US" sz="3200" dirty="0"/>
              <a:t>is still a valid model today. It applies to all forms </a:t>
            </a:r>
            <a:r>
              <a:rPr lang="en-US" sz="3200" dirty="0" smtClean="0"/>
              <a:t>of communication</a:t>
            </a:r>
            <a:r>
              <a:rPr lang="en-US" sz="3200" dirty="0"/>
              <a:t>: verbal, written, music, film, signaling, pantomime, teaching, etc.</a:t>
            </a:r>
          </a:p>
        </p:txBody>
      </p:sp>
    </p:spTree>
    <p:extLst>
      <p:ext uri="{BB962C8B-B14F-4D97-AF65-F5344CB8AC3E}">
        <p14:creationId xmlns:p14="http://schemas.microsoft.com/office/powerpoint/2010/main" val="13897660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Communication</a:t>
            </a:r>
            <a:endParaRPr lang="en-US" dirty="0"/>
          </a:p>
        </p:txBody>
      </p:sp>
      <p:sp>
        <p:nvSpPr>
          <p:cNvPr id="5" name="Content Placeholder 4"/>
          <p:cNvSpPr>
            <a:spLocks noGrp="1"/>
          </p:cNvSpPr>
          <p:nvPr>
            <p:ph idx="1"/>
          </p:nvPr>
        </p:nvSpPr>
        <p:spPr/>
        <p:txBody>
          <a:bodyPr/>
          <a:lstStyle/>
          <a:p>
            <a:pPr marL="114300" indent="0">
              <a:buNone/>
            </a:pPr>
            <a:r>
              <a:rPr lang="en-US" dirty="0"/>
              <a:t>• What’s the difference between hearing and listening?</a:t>
            </a:r>
          </a:p>
          <a:p>
            <a:pPr marL="114300" indent="0">
              <a:buNone/>
            </a:pPr>
            <a:r>
              <a:rPr lang="en-US" dirty="0"/>
              <a:t>• What is active listening?</a:t>
            </a:r>
          </a:p>
          <a:p>
            <a:pPr marL="114300" indent="0">
              <a:buNone/>
            </a:pPr>
            <a:r>
              <a:rPr lang="en-US" dirty="0"/>
              <a:t>• Is active listening a helpful/useful skill?</a:t>
            </a:r>
          </a:p>
          <a:p>
            <a:pPr marL="114300" indent="0">
              <a:buNone/>
            </a:pPr>
            <a:r>
              <a:rPr lang="en-US" dirty="0"/>
              <a:t>• Why do leaders need to be good listeners?</a:t>
            </a:r>
          </a:p>
          <a:p>
            <a:pPr marL="114300" indent="0">
              <a:buNone/>
            </a:pPr>
            <a:r>
              <a:rPr lang="en-US" dirty="0"/>
              <a:t>• What would have happened in the game if someone hadn’t passed the message on? </a:t>
            </a:r>
            <a:r>
              <a:rPr lang="en-US" dirty="0" smtClean="0"/>
              <a:t>What happens </a:t>
            </a:r>
            <a:r>
              <a:rPr lang="en-US" dirty="0"/>
              <a:t>in the troop when someone doesn’t pass the message on?</a:t>
            </a:r>
          </a:p>
          <a:p>
            <a:pPr marL="114300" indent="0">
              <a:buNone/>
            </a:pPr>
            <a:r>
              <a:rPr lang="en-US" dirty="0"/>
              <a:t>• In the game, did you check for cues that the listener understood your message? How?</a:t>
            </a:r>
          </a:p>
          <a:p>
            <a:pPr marL="114300" indent="0">
              <a:buNone/>
            </a:pPr>
            <a:r>
              <a:rPr lang="en-US" dirty="0"/>
              <a:t>• How would it have helped if you could have asked questions?</a:t>
            </a:r>
          </a:p>
        </p:txBody>
      </p:sp>
    </p:spTree>
    <p:extLst>
      <p:ext uri="{BB962C8B-B14F-4D97-AF65-F5344CB8AC3E}">
        <p14:creationId xmlns:p14="http://schemas.microsoft.com/office/powerpoint/2010/main" val="332464462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Listening</a:t>
            </a:r>
            <a:endParaRPr lang="en-US" dirty="0"/>
          </a:p>
        </p:txBody>
      </p:sp>
      <p:sp>
        <p:nvSpPr>
          <p:cNvPr id="3" name="Content Placeholder 2"/>
          <p:cNvSpPr>
            <a:spLocks noGrp="1"/>
          </p:cNvSpPr>
          <p:nvPr>
            <p:ph idx="1"/>
          </p:nvPr>
        </p:nvSpPr>
        <p:spPr/>
        <p:txBody>
          <a:bodyPr>
            <a:normAutofit/>
          </a:bodyPr>
          <a:lstStyle/>
          <a:p>
            <a:r>
              <a:rPr lang="en-US" sz="3600" dirty="0"/>
              <a:t>Understanding the value of being a good receiver is a helpful </a:t>
            </a:r>
            <a:r>
              <a:rPr lang="en-US" sz="3600" dirty="0" smtClean="0"/>
              <a:t>foundation for </a:t>
            </a:r>
            <a:r>
              <a:rPr lang="en-US" sz="3600" dirty="0"/>
              <a:t>a leader</a:t>
            </a:r>
            <a:r>
              <a:rPr lang="en-US" sz="3600" dirty="0" smtClean="0"/>
              <a:t>.</a:t>
            </a:r>
          </a:p>
          <a:p>
            <a:endParaRPr lang="en-US" sz="3600" dirty="0"/>
          </a:p>
          <a:p>
            <a:r>
              <a:rPr lang="en-US" sz="3600" dirty="0" smtClean="0"/>
              <a:t>Game Time!</a:t>
            </a:r>
            <a:endParaRPr lang="en-US" sz="3600" dirty="0"/>
          </a:p>
        </p:txBody>
      </p:sp>
    </p:spTree>
    <p:extLst>
      <p:ext uri="{BB962C8B-B14F-4D97-AF65-F5344CB8AC3E}">
        <p14:creationId xmlns:p14="http://schemas.microsoft.com/office/powerpoint/2010/main" val="266941834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Listening</a:t>
            </a:r>
            <a:endParaRPr lang="en-US" dirty="0"/>
          </a:p>
        </p:txBody>
      </p:sp>
      <p:sp>
        <p:nvSpPr>
          <p:cNvPr id="3" name="Content Placeholder 2"/>
          <p:cNvSpPr>
            <a:spLocks noGrp="1"/>
          </p:cNvSpPr>
          <p:nvPr>
            <p:ph idx="1"/>
          </p:nvPr>
        </p:nvSpPr>
        <p:spPr/>
        <p:txBody>
          <a:bodyPr>
            <a:normAutofit/>
          </a:bodyPr>
          <a:lstStyle/>
          <a:p>
            <a:r>
              <a:rPr lang="en-US" sz="3600" dirty="0"/>
              <a:t>Understanding the value of being a good receiver is a helpful </a:t>
            </a:r>
            <a:r>
              <a:rPr lang="en-US" sz="3600" dirty="0" smtClean="0"/>
              <a:t>foundation for </a:t>
            </a:r>
            <a:r>
              <a:rPr lang="en-US" sz="3600" dirty="0"/>
              <a:t>a leader</a:t>
            </a:r>
            <a:r>
              <a:rPr lang="en-US" sz="3600" dirty="0" smtClean="0"/>
              <a:t>.</a:t>
            </a:r>
          </a:p>
          <a:p>
            <a:endParaRPr lang="en-US" sz="3600" dirty="0"/>
          </a:p>
          <a:p>
            <a:r>
              <a:rPr lang="en-US" sz="3600" dirty="0" smtClean="0"/>
              <a:t>Game Time!</a:t>
            </a:r>
            <a:endParaRPr lang="en-US" sz="3600" dirty="0"/>
          </a:p>
        </p:txBody>
      </p:sp>
    </p:spTree>
    <p:extLst>
      <p:ext uri="{BB962C8B-B14F-4D97-AF65-F5344CB8AC3E}">
        <p14:creationId xmlns:p14="http://schemas.microsoft.com/office/powerpoint/2010/main" val="39052462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Sending a message</a:t>
            </a:r>
            <a:endParaRPr lang="en-US" dirty="0"/>
          </a:p>
        </p:txBody>
      </p:sp>
      <p:sp>
        <p:nvSpPr>
          <p:cNvPr id="3" name="Content Placeholder 2"/>
          <p:cNvSpPr>
            <a:spLocks noGrp="1"/>
          </p:cNvSpPr>
          <p:nvPr>
            <p:ph idx="1"/>
          </p:nvPr>
        </p:nvSpPr>
        <p:spPr/>
        <p:txBody>
          <a:bodyPr>
            <a:normAutofit/>
          </a:bodyPr>
          <a:lstStyle/>
          <a:p>
            <a:r>
              <a:rPr lang="en-US" sz="3600" dirty="0"/>
              <a:t>Experience the value of sending a </a:t>
            </a:r>
            <a:r>
              <a:rPr lang="en-US" sz="3600" dirty="0" smtClean="0"/>
              <a:t>clear and </a:t>
            </a:r>
            <a:r>
              <a:rPr lang="en-US" sz="3600" dirty="0"/>
              <a:t>effective message.</a:t>
            </a:r>
          </a:p>
        </p:txBody>
      </p:sp>
    </p:spTree>
    <p:extLst>
      <p:ext uri="{BB962C8B-B14F-4D97-AF65-F5344CB8AC3E}">
        <p14:creationId xmlns:p14="http://schemas.microsoft.com/office/powerpoint/2010/main" val="26878177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Training Continuum</a:t>
            </a:r>
            <a:endParaRPr lang="en-US" dirty="0"/>
          </a:p>
        </p:txBody>
      </p:sp>
      <p:sp>
        <p:nvSpPr>
          <p:cNvPr id="4" name="Rectangle 3"/>
          <p:cNvSpPr/>
          <p:nvPr/>
        </p:nvSpPr>
        <p:spPr>
          <a:xfrm>
            <a:off x="304800" y="1600200"/>
            <a:ext cx="25908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smtClean="0"/>
              <a:t>ISLT</a:t>
            </a:r>
            <a:endParaRPr lang="en-US" sz="5400" dirty="0"/>
          </a:p>
        </p:txBody>
      </p:sp>
      <p:sp>
        <p:nvSpPr>
          <p:cNvPr id="5" name="Rectangle 4"/>
          <p:cNvSpPr/>
          <p:nvPr/>
        </p:nvSpPr>
        <p:spPr>
          <a:xfrm>
            <a:off x="3090672" y="3352800"/>
            <a:ext cx="25908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smtClean="0"/>
              <a:t>NYLT</a:t>
            </a:r>
            <a:endParaRPr lang="en-US" sz="5400" dirty="0"/>
          </a:p>
        </p:txBody>
      </p:sp>
      <p:sp>
        <p:nvSpPr>
          <p:cNvPr id="6" name="Rectangle 5"/>
          <p:cNvSpPr/>
          <p:nvPr/>
        </p:nvSpPr>
        <p:spPr>
          <a:xfrm>
            <a:off x="5718049" y="5334000"/>
            <a:ext cx="25908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smtClean="0"/>
              <a:t>NAYLE</a:t>
            </a:r>
            <a:endParaRPr lang="en-US" sz="5400" dirty="0"/>
          </a:p>
        </p:txBody>
      </p:sp>
      <p:cxnSp>
        <p:nvCxnSpPr>
          <p:cNvPr id="15" name="Elbow Connector 14"/>
          <p:cNvCxnSpPr>
            <a:stCxn id="4" idx="3"/>
            <a:endCxn id="5" idx="0"/>
          </p:cNvCxnSpPr>
          <p:nvPr/>
        </p:nvCxnSpPr>
        <p:spPr>
          <a:xfrm>
            <a:off x="2895600" y="2209800"/>
            <a:ext cx="1490472" cy="1143000"/>
          </a:xfrm>
          <a:prstGeom prst="bentConnector2">
            <a:avLst/>
          </a:prstGeom>
          <a:ln>
            <a:tailEnd type="arrow"/>
          </a:ln>
        </p:spPr>
        <p:style>
          <a:lnRef idx="3">
            <a:schemeClr val="dk1"/>
          </a:lnRef>
          <a:fillRef idx="0">
            <a:schemeClr val="dk1"/>
          </a:fillRef>
          <a:effectRef idx="2">
            <a:schemeClr val="dk1"/>
          </a:effectRef>
          <a:fontRef idx="minor">
            <a:schemeClr val="tx1"/>
          </a:fontRef>
        </p:style>
      </p:cxnSp>
      <p:cxnSp>
        <p:nvCxnSpPr>
          <p:cNvPr id="17" name="Elbow Connector 16"/>
          <p:cNvCxnSpPr>
            <a:stCxn id="5" idx="3"/>
            <a:endCxn id="6" idx="0"/>
          </p:cNvCxnSpPr>
          <p:nvPr/>
        </p:nvCxnSpPr>
        <p:spPr>
          <a:xfrm>
            <a:off x="5681472" y="3962400"/>
            <a:ext cx="1331977" cy="1371600"/>
          </a:xfrm>
          <a:prstGeom prst="bentConnector2">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51645208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Sending a message</a:t>
            </a:r>
            <a:endParaRPr lang="en-US" dirty="0"/>
          </a:p>
        </p:txBody>
      </p:sp>
      <p:sp>
        <p:nvSpPr>
          <p:cNvPr id="3" name="Content Placeholder 2"/>
          <p:cNvSpPr>
            <a:spLocks noGrp="1"/>
          </p:cNvSpPr>
          <p:nvPr>
            <p:ph idx="1"/>
          </p:nvPr>
        </p:nvSpPr>
        <p:spPr/>
        <p:txBody>
          <a:bodyPr>
            <a:normAutofit/>
          </a:bodyPr>
          <a:lstStyle/>
          <a:p>
            <a:r>
              <a:rPr lang="en-US" sz="3600" dirty="0"/>
              <a:t>Experience the value of sending a </a:t>
            </a:r>
            <a:r>
              <a:rPr lang="en-US" sz="3600" dirty="0" smtClean="0"/>
              <a:t>clear and </a:t>
            </a:r>
            <a:r>
              <a:rPr lang="en-US" sz="3600" dirty="0"/>
              <a:t>effective message.</a:t>
            </a:r>
          </a:p>
        </p:txBody>
      </p:sp>
    </p:spTree>
    <p:extLst>
      <p:ext uri="{BB962C8B-B14F-4D97-AF65-F5344CB8AC3E}">
        <p14:creationId xmlns:p14="http://schemas.microsoft.com/office/powerpoint/2010/main" val="99931350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0"/>
            <a:ext cx="6477000" cy="69186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4837084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6221" y="82296"/>
            <a:ext cx="6696179" cy="6851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5459943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Planning</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66396189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Planning</a:t>
            </a:r>
            <a:endParaRPr lang="en-US" dirty="0"/>
          </a:p>
        </p:txBody>
      </p:sp>
      <p:sp>
        <p:nvSpPr>
          <p:cNvPr id="5" name="Content Placeholder 4"/>
          <p:cNvSpPr>
            <a:spLocks noGrp="1"/>
          </p:cNvSpPr>
          <p:nvPr>
            <p:ph idx="1"/>
          </p:nvPr>
        </p:nvSpPr>
        <p:spPr>
          <a:xfrm>
            <a:off x="457200" y="1600200"/>
            <a:ext cx="7620000" cy="4800600"/>
          </a:xfrm>
        </p:spPr>
        <p:txBody>
          <a:bodyPr>
            <a:noAutofit/>
          </a:bodyPr>
          <a:lstStyle/>
          <a:p>
            <a:r>
              <a:rPr lang="en-US" sz="3200" dirty="0" smtClean="0"/>
              <a:t>Good </a:t>
            </a:r>
            <a:r>
              <a:rPr lang="en-US" sz="3200" dirty="0"/>
              <a:t>planning is an essential skill for every </a:t>
            </a:r>
            <a:r>
              <a:rPr lang="en-US" sz="3200" dirty="0" smtClean="0"/>
              <a:t>effective leader</a:t>
            </a:r>
            <a:r>
              <a:rPr lang="en-US" sz="3200" dirty="0"/>
              <a:t>. </a:t>
            </a:r>
            <a:endParaRPr lang="en-US" sz="3200" dirty="0" smtClean="0"/>
          </a:p>
          <a:p>
            <a:r>
              <a:rPr lang="en-US" sz="3200" dirty="0" smtClean="0"/>
              <a:t>Things </a:t>
            </a:r>
            <a:r>
              <a:rPr lang="en-US" sz="3200" dirty="0"/>
              <a:t>you thought “just happened</a:t>
            </a:r>
            <a:r>
              <a:rPr lang="en-US" sz="3200" dirty="0" smtClean="0"/>
              <a:t>” in </a:t>
            </a:r>
            <a:r>
              <a:rPr lang="en-US" sz="3200" dirty="0"/>
              <a:t>the troop are usually actually the result of someone—perhaps now you—planning ahead </a:t>
            </a:r>
            <a:r>
              <a:rPr lang="en-US" sz="3200" dirty="0" smtClean="0"/>
              <a:t>and preparing </a:t>
            </a:r>
            <a:r>
              <a:rPr lang="en-US" sz="3200" dirty="0"/>
              <a:t>for it to happen. </a:t>
            </a:r>
            <a:endParaRPr lang="en-US" sz="3200" dirty="0" smtClean="0"/>
          </a:p>
          <a:p>
            <a:r>
              <a:rPr lang="en-US" sz="3200" dirty="0" smtClean="0"/>
              <a:t>Generally</a:t>
            </a:r>
            <a:r>
              <a:rPr lang="en-US" sz="3200" dirty="0"/>
              <a:t>, the better planned an activity, the more fun the group </a:t>
            </a:r>
            <a:r>
              <a:rPr lang="en-US" sz="3200" dirty="0" smtClean="0"/>
              <a:t>will have </a:t>
            </a:r>
            <a:r>
              <a:rPr lang="en-US" sz="3200" dirty="0"/>
              <a:t>and the more successful the event will be. </a:t>
            </a:r>
          </a:p>
        </p:txBody>
      </p:sp>
    </p:spTree>
    <p:extLst>
      <p:ext uri="{BB962C8B-B14F-4D97-AF65-F5344CB8AC3E}">
        <p14:creationId xmlns:p14="http://schemas.microsoft.com/office/powerpoint/2010/main" val="139688216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 planning</a:t>
            </a:r>
            <a:endParaRPr lang="en-US" dirty="0"/>
          </a:p>
        </p:txBody>
      </p:sp>
      <p:sp>
        <p:nvSpPr>
          <p:cNvPr id="3" name="Content Placeholder 2"/>
          <p:cNvSpPr>
            <a:spLocks noGrp="1"/>
          </p:cNvSpPr>
          <p:nvPr>
            <p:ph idx="1"/>
          </p:nvPr>
        </p:nvSpPr>
        <p:spPr>
          <a:xfrm>
            <a:off x="457200" y="1371600"/>
            <a:ext cx="7620000" cy="4800600"/>
          </a:xfrm>
        </p:spPr>
        <p:txBody>
          <a:bodyPr>
            <a:noAutofit/>
          </a:bodyPr>
          <a:lstStyle/>
          <a:p>
            <a:r>
              <a:rPr lang="en-US" sz="2400" dirty="0"/>
              <a:t>What do we want to do? </a:t>
            </a:r>
            <a:endParaRPr lang="en-US" sz="2400" dirty="0" smtClean="0"/>
          </a:p>
          <a:p>
            <a:r>
              <a:rPr lang="en-US" sz="2400" dirty="0" smtClean="0"/>
              <a:t>What </a:t>
            </a:r>
            <a:r>
              <a:rPr lang="en-US" sz="2400" dirty="0"/>
              <a:t>is the </a:t>
            </a:r>
            <a:r>
              <a:rPr lang="en-US" sz="2400" dirty="0" smtClean="0"/>
              <a:t>desired outcome</a:t>
            </a:r>
            <a:r>
              <a:rPr lang="en-US" sz="2400" dirty="0"/>
              <a:t>? </a:t>
            </a:r>
            <a:endParaRPr lang="en-US" sz="2400" dirty="0" smtClean="0"/>
          </a:p>
          <a:p>
            <a:r>
              <a:rPr lang="en-US" sz="2400" dirty="0" smtClean="0"/>
              <a:t>Where </a:t>
            </a:r>
            <a:r>
              <a:rPr lang="en-US" sz="2400" dirty="0"/>
              <a:t>is a suitable site? </a:t>
            </a:r>
            <a:endParaRPr lang="en-US" sz="2400" dirty="0" smtClean="0"/>
          </a:p>
          <a:p>
            <a:r>
              <a:rPr lang="en-US" sz="2400" dirty="0" smtClean="0"/>
              <a:t>How </a:t>
            </a:r>
            <a:r>
              <a:rPr lang="en-US" sz="2400" dirty="0"/>
              <a:t>will we get there? </a:t>
            </a:r>
            <a:endParaRPr lang="en-US" sz="2400" dirty="0" smtClean="0"/>
          </a:p>
          <a:p>
            <a:r>
              <a:rPr lang="en-US" sz="2400" dirty="0" smtClean="0"/>
              <a:t>What </a:t>
            </a:r>
            <a:r>
              <a:rPr lang="en-US" sz="2400" dirty="0"/>
              <a:t>will we do once we get there?</a:t>
            </a:r>
          </a:p>
          <a:p>
            <a:r>
              <a:rPr lang="en-US" sz="2400" dirty="0"/>
              <a:t>What equipment do we need? </a:t>
            </a:r>
            <a:endParaRPr lang="en-US" sz="2400" dirty="0" smtClean="0"/>
          </a:p>
          <a:p>
            <a:r>
              <a:rPr lang="en-US" sz="2400" dirty="0" smtClean="0"/>
              <a:t>Where </a:t>
            </a:r>
            <a:r>
              <a:rPr lang="en-US" sz="2400" dirty="0"/>
              <a:t>do we get that equipment? </a:t>
            </a:r>
            <a:endParaRPr lang="en-US" sz="2400" dirty="0" smtClean="0"/>
          </a:p>
          <a:p>
            <a:r>
              <a:rPr lang="en-US" sz="2400" dirty="0" smtClean="0"/>
              <a:t>Who </a:t>
            </a:r>
            <a:r>
              <a:rPr lang="en-US" sz="2400" dirty="0"/>
              <a:t>is responsible for </a:t>
            </a:r>
            <a:r>
              <a:rPr lang="en-US" sz="2400" dirty="0" smtClean="0"/>
              <a:t>getting the </a:t>
            </a:r>
            <a:r>
              <a:rPr lang="en-US" sz="2400" dirty="0"/>
              <a:t>equipment? </a:t>
            </a:r>
            <a:endParaRPr lang="en-US" sz="2400" dirty="0" smtClean="0"/>
          </a:p>
          <a:p>
            <a:r>
              <a:rPr lang="en-US" sz="2400" dirty="0" smtClean="0"/>
              <a:t>Who </a:t>
            </a:r>
            <a:r>
              <a:rPr lang="en-US" sz="2400" dirty="0"/>
              <a:t>is participating? </a:t>
            </a:r>
            <a:endParaRPr lang="en-US" sz="2400" dirty="0" smtClean="0"/>
          </a:p>
          <a:p>
            <a:r>
              <a:rPr lang="en-US" sz="2400" dirty="0" smtClean="0"/>
              <a:t>When </a:t>
            </a:r>
            <a:r>
              <a:rPr lang="en-US" sz="2400" dirty="0"/>
              <a:t>is the activity? </a:t>
            </a:r>
            <a:endParaRPr lang="en-US" sz="2400" dirty="0" smtClean="0"/>
          </a:p>
          <a:p>
            <a:r>
              <a:rPr lang="en-US" sz="2400" dirty="0" smtClean="0"/>
              <a:t>Do </a:t>
            </a:r>
            <a:r>
              <a:rPr lang="en-US" sz="2400" dirty="0"/>
              <a:t>we need permits or permission?</a:t>
            </a:r>
          </a:p>
          <a:p>
            <a:r>
              <a:rPr lang="en-US" sz="2400" dirty="0"/>
              <a:t>What will we do if . . .?</a:t>
            </a:r>
          </a:p>
        </p:txBody>
      </p:sp>
    </p:spTree>
    <p:extLst>
      <p:ext uri="{BB962C8B-B14F-4D97-AF65-F5344CB8AC3E}">
        <p14:creationId xmlns:p14="http://schemas.microsoft.com/office/powerpoint/2010/main" val="177987267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happens…</a:t>
            </a:r>
            <a:endParaRPr lang="en-US" dirty="0"/>
          </a:p>
        </p:txBody>
      </p:sp>
      <p:sp>
        <p:nvSpPr>
          <p:cNvPr id="3" name="Content Placeholder 2"/>
          <p:cNvSpPr>
            <a:spLocks noGrp="1"/>
          </p:cNvSpPr>
          <p:nvPr>
            <p:ph idx="1"/>
          </p:nvPr>
        </p:nvSpPr>
        <p:spPr/>
        <p:txBody>
          <a:bodyPr>
            <a:normAutofit/>
          </a:bodyPr>
          <a:lstStyle/>
          <a:p>
            <a:r>
              <a:rPr lang="en-US" sz="3600" dirty="0" smtClean="0"/>
              <a:t>When things don’t go as planned?</a:t>
            </a:r>
          </a:p>
          <a:p>
            <a:endParaRPr lang="en-US" sz="3600" dirty="0"/>
          </a:p>
          <a:p>
            <a:r>
              <a:rPr lang="en-US" sz="3600" dirty="0" smtClean="0"/>
              <a:t>Be flexible.</a:t>
            </a:r>
          </a:p>
        </p:txBody>
      </p:sp>
    </p:spTree>
    <p:extLst>
      <p:ext uri="{BB962C8B-B14F-4D97-AF65-F5344CB8AC3E}">
        <p14:creationId xmlns:p14="http://schemas.microsoft.com/office/powerpoint/2010/main" val="340726398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Flexibility </a:t>
            </a:r>
            <a:r>
              <a:rPr lang="en-US" dirty="0" err="1" smtClean="0"/>
              <a:t>vs</a:t>
            </a:r>
            <a:r>
              <a:rPr lang="en-US" dirty="0" smtClean="0"/>
              <a:t> Fluidity</a:t>
            </a:r>
            <a:endParaRPr lang="en-US" dirty="0"/>
          </a:p>
        </p:txBody>
      </p:sp>
      <p:sp>
        <p:nvSpPr>
          <p:cNvPr id="3" name="Content Placeholder 2"/>
          <p:cNvSpPr>
            <a:spLocks noGrp="1"/>
          </p:cNvSpPr>
          <p:nvPr>
            <p:ph idx="1"/>
          </p:nvPr>
        </p:nvSpPr>
        <p:spPr/>
        <p:txBody>
          <a:bodyPr>
            <a:normAutofit/>
          </a:bodyPr>
          <a:lstStyle/>
          <a:p>
            <a:r>
              <a:rPr lang="en-US" sz="3600" dirty="0"/>
              <a:t>But flexible is too rigid.</a:t>
            </a:r>
          </a:p>
          <a:p>
            <a:r>
              <a:rPr lang="en-US" sz="3600" dirty="0" smtClean="0"/>
              <a:t>You really need to be fluid</a:t>
            </a:r>
            <a:endParaRPr lang="en-US" sz="3600" dirty="0"/>
          </a:p>
        </p:txBody>
      </p:sp>
    </p:spTree>
    <p:extLst>
      <p:ext uri="{BB962C8B-B14F-4D97-AF65-F5344CB8AC3E}">
        <p14:creationId xmlns:p14="http://schemas.microsoft.com/office/powerpoint/2010/main" val="253890386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US" dirty="0"/>
          </a:p>
        </p:txBody>
      </p:sp>
      <p:sp>
        <p:nvSpPr>
          <p:cNvPr id="3" name="Content Placeholder 2"/>
          <p:cNvSpPr>
            <a:spLocks noGrp="1"/>
          </p:cNvSpPr>
          <p:nvPr>
            <p:ph idx="1"/>
          </p:nvPr>
        </p:nvSpPr>
        <p:spPr/>
        <p:txBody>
          <a:bodyPr>
            <a:normAutofit/>
          </a:bodyPr>
          <a:lstStyle/>
          <a:p>
            <a:r>
              <a:rPr lang="en-US" sz="3600" dirty="0" smtClean="0"/>
              <a:t>Troop Service Project</a:t>
            </a:r>
          </a:p>
          <a:p>
            <a:r>
              <a:rPr lang="en-US" sz="3600" dirty="0" smtClean="0"/>
              <a:t>Scenario</a:t>
            </a:r>
            <a:endParaRPr lang="en-US" sz="3600" dirty="0"/>
          </a:p>
          <a:p>
            <a:pPr marL="114300" indent="0">
              <a:buNone/>
            </a:pPr>
            <a:r>
              <a:rPr lang="en-US" sz="3600" dirty="0" smtClean="0"/>
              <a:t/>
            </a:r>
            <a:br>
              <a:rPr lang="en-US" sz="3600" dirty="0" smtClean="0"/>
            </a:br>
            <a:endParaRPr lang="en-US" sz="3600" dirty="0"/>
          </a:p>
        </p:txBody>
      </p:sp>
    </p:spTree>
    <p:extLst>
      <p:ext uri="{BB962C8B-B14F-4D97-AF65-F5344CB8AC3E}">
        <p14:creationId xmlns:p14="http://schemas.microsoft.com/office/powerpoint/2010/main" val="26697752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US" dirty="0"/>
          </a:p>
        </p:txBody>
      </p:sp>
      <p:sp>
        <p:nvSpPr>
          <p:cNvPr id="3" name="Content Placeholder 2"/>
          <p:cNvSpPr>
            <a:spLocks noGrp="1"/>
          </p:cNvSpPr>
          <p:nvPr>
            <p:ph idx="1"/>
          </p:nvPr>
        </p:nvSpPr>
        <p:spPr/>
        <p:txBody>
          <a:bodyPr>
            <a:normAutofit/>
          </a:bodyPr>
          <a:lstStyle/>
          <a:p>
            <a:r>
              <a:rPr lang="en-US" sz="3600" dirty="0" smtClean="0"/>
              <a:t>Troop Service Project</a:t>
            </a:r>
          </a:p>
          <a:p>
            <a:r>
              <a:rPr lang="en-US" sz="3600" dirty="0" smtClean="0"/>
              <a:t>Scenario</a:t>
            </a:r>
            <a:endParaRPr lang="en-US" sz="3600" dirty="0"/>
          </a:p>
          <a:p>
            <a:pPr marL="114300" indent="0">
              <a:buNone/>
            </a:pPr>
            <a:r>
              <a:rPr lang="en-US" sz="3600" dirty="0" smtClean="0"/>
              <a:t/>
            </a:r>
            <a:br>
              <a:rPr lang="en-US" sz="3600" dirty="0" smtClean="0"/>
            </a:br>
            <a:endParaRPr lang="en-US" sz="3600" dirty="0"/>
          </a:p>
        </p:txBody>
      </p:sp>
    </p:spTree>
    <p:extLst>
      <p:ext uri="{BB962C8B-B14F-4D97-AF65-F5344CB8AC3E}">
        <p14:creationId xmlns:p14="http://schemas.microsoft.com/office/powerpoint/2010/main" val="30754850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Vision</a:t>
            </a:r>
            <a:endParaRPr lang="en-US" dirty="0"/>
          </a:p>
        </p:txBody>
      </p:sp>
      <p:sp>
        <p:nvSpPr>
          <p:cNvPr id="5" name="Content Placeholder 4"/>
          <p:cNvSpPr>
            <a:spLocks noGrp="1"/>
          </p:cNvSpPr>
          <p:nvPr>
            <p:ph idx="1"/>
          </p:nvPr>
        </p:nvSpPr>
        <p:spPr/>
        <p:txBody>
          <a:bodyPr>
            <a:normAutofit/>
          </a:bodyPr>
          <a:lstStyle/>
          <a:p>
            <a:r>
              <a:rPr lang="en-US" sz="4400" dirty="0" smtClean="0"/>
              <a:t>What does success look like?</a:t>
            </a:r>
          </a:p>
          <a:p>
            <a:pPr lvl="1"/>
            <a:r>
              <a:rPr lang="en-US" sz="4200" dirty="0" smtClean="0"/>
              <a:t>For you personally?</a:t>
            </a:r>
          </a:p>
          <a:p>
            <a:pPr lvl="1"/>
            <a:r>
              <a:rPr lang="en-US" sz="4200" dirty="0" smtClean="0"/>
              <a:t>For your Patrol?</a:t>
            </a:r>
          </a:p>
          <a:p>
            <a:pPr lvl="1"/>
            <a:r>
              <a:rPr lang="en-US" sz="4200" dirty="0" smtClean="0"/>
              <a:t>For your Troop?</a:t>
            </a:r>
            <a:endParaRPr lang="en-US" sz="4200" dirty="0"/>
          </a:p>
        </p:txBody>
      </p:sp>
    </p:spTree>
    <p:extLst>
      <p:ext uri="{BB962C8B-B14F-4D97-AF65-F5344CB8AC3E}">
        <p14:creationId xmlns:p14="http://schemas.microsoft.com/office/powerpoint/2010/main" val="401329146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US" dirty="0"/>
          </a:p>
        </p:txBody>
      </p:sp>
      <p:sp>
        <p:nvSpPr>
          <p:cNvPr id="3" name="Content Placeholder 2"/>
          <p:cNvSpPr>
            <a:spLocks noGrp="1"/>
          </p:cNvSpPr>
          <p:nvPr>
            <p:ph idx="1"/>
          </p:nvPr>
        </p:nvSpPr>
        <p:spPr/>
        <p:txBody>
          <a:bodyPr>
            <a:normAutofit/>
          </a:bodyPr>
          <a:lstStyle/>
          <a:p>
            <a:r>
              <a:rPr lang="en-US" sz="3600" dirty="0" smtClean="0"/>
              <a:t>Troop Service Project</a:t>
            </a:r>
          </a:p>
          <a:p>
            <a:r>
              <a:rPr lang="en-US" sz="3600" dirty="0" smtClean="0"/>
              <a:t>Scenario</a:t>
            </a:r>
            <a:endParaRPr lang="en-US" sz="3600" dirty="0"/>
          </a:p>
          <a:p>
            <a:pPr marL="114300" indent="0">
              <a:buNone/>
            </a:pPr>
            <a:r>
              <a:rPr lang="en-US" sz="3600" dirty="0" smtClean="0"/>
              <a:t/>
            </a:r>
            <a:br>
              <a:rPr lang="en-US" sz="3600" dirty="0" smtClean="0"/>
            </a:br>
            <a:endParaRPr lang="en-US" sz="3600" dirty="0"/>
          </a:p>
        </p:txBody>
      </p:sp>
    </p:spTree>
    <p:extLst>
      <p:ext uri="{BB962C8B-B14F-4D97-AF65-F5344CB8AC3E}">
        <p14:creationId xmlns:p14="http://schemas.microsoft.com/office/powerpoint/2010/main" val="319902324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US" dirty="0"/>
          </a:p>
        </p:txBody>
      </p:sp>
      <p:sp>
        <p:nvSpPr>
          <p:cNvPr id="3" name="Content Placeholder 2"/>
          <p:cNvSpPr>
            <a:spLocks noGrp="1"/>
          </p:cNvSpPr>
          <p:nvPr>
            <p:ph idx="1"/>
          </p:nvPr>
        </p:nvSpPr>
        <p:spPr/>
        <p:txBody>
          <a:bodyPr>
            <a:normAutofit/>
          </a:bodyPr>
          <a:lstStyle/>
          <a:p>
            <a:r>
              <a:rPr lang="en-US" sz="3600" dirty="0" smtClean="0"/>
              <a:t>Troop Service Project</a:t>
            </a:r>
          </a:p>
          <a:p>
            <a:r>
              <a:rPr lang="en-US" sz="3600" dirty="0" smtClean="0"/>
              <a:t>Scenario</a:t>
            </a:r>
            <a:endParaRPr lang="en-US" sz="3600" dirty="0"/>
          </a:p>
          <a:p>
            <a:pPr marL="114300" indent="0">
              <a:buNone/>
            </a:pPr>
            <a:r>
              <a:rPr lang="en-US" sz="3600" dirty="0" smtClean="0"/>
              <a:t/>
            </a:r>
            <a:br>
              <a:rPr lang="en-US" sz="3600" dirty="0" smtClean="0"/>
            </a:br>
            <a:endParaRPr lang="en-US" sz="3600" dirty="0"/>
          </a:p>
        </p:txBody>
      </p:sp>
    </p:spTree>
    <p:extLst>
      <p:ext uri="{BB962C8B-B14F-4D97-AF65-F5344CB8AC3E}">
        <p14:creationId xmlns:p14="http://schemas.microsoft.com/office/powerpoint/2010/main" val="169181280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US" dirty="0"/>
          </a:p>
        </p:txBody>
      </p:sp>
      <p:sp>
        <p:nvSpPr>
          <p:cNvPr id="3" name="Content Placeholder 2"/>
          <p:cNvSpPr>
            <a:spLocks noGrp="1"/>
          </p:cNvSpPr>
          <p:nvPr>
            <p:ph idx="1"/>
          </p:nvPr>
        </p:nvSpPr>
        <p:spPr/>
        <p:txBody>
          <a:bodyPr>
            <a:normAutofit/>
          </a:bodyPr>
          <a:lstStyle/>
          <a:p>
            <a:r>
              <a:rPr lang="en-US" sz="3600" dirty="0" smtClean="0"/>
              <a:t>Troop Service Project</a:t>
            </a:r>
          </a:p>
          <a:p>
            <a:r>
              <a:rPr lang="en-US" sz="3600" dirty="0" smtClean="0"/>
              <a:t>Scenario</a:t>
            </a:r>
            <a:endParaRPr lang="en-US" sz="3600" dirty="0"/>
          </a:p>
          <a:p>
            <a:pPr marL="114300" indent="0">
              <a:buNone/>
            </a:pPr>
            <a:r>
              <a:rPr lang="en-US" sz="3600" dirty="0" smtClean="0"/>
              <a:t/>
            </a:r>
            <a:br>
              <a:rPr lang="en-US" sz="3600" dirty="0" smtClean="0"/>
            </a:br>
            <a:endParaRPr lang="en-US" sz="3600" dirty="0"/>
          </a:p>
        </p:txBody>
      </p:sp>
    </p:spTree>
    <p:extLst>
      <p:ext uri="{BB962C8B-B14F-4D97-AF65-F5344CB8AC3E}">
        <p14:creationId xmlns:p14="http://schemas.microsoft.com/office/powerpoint/2010/main" val="370040323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Value of Planning</a:t>
            </a:r>
            <a:endParaRPr lang="en-US" dirty="0"/>
          </a:p>
        </p:txBody>
      </p:sp>
      <p:sp>
        <p:nvSpPr>
          <p:cNvPr id="3" name="Content Placeholder 2"/>
          <p:cNvSpPr>
            <a:spLocks noGrp="1"/>
          </p:cNvSpPr>
          <p:nvPr>
            <p:ph idx="1"/>
          </p:nvPr>
        </p:nvSpPr>
        <p:spPr/>
        <p:txBody>
          <a:bodyPr>
            <a:normAutofit/>
          </a:bodyPr>
          <a:lstStyle/>
          <a:p>
            <a:r>
              <a:rPr lang="en-US" sz="3600" dirty="0" smtClean="0"/>
              <a:t>Not planning is not okay.</a:t>
            </a:r>
          </a:p>
          <a:p>
            <a:r>
              <a:rPr lang="en-US" sz="3600" dirty="0" smtClean="0"/>
              <a:t>Things just don’t magically work out!</a:t>
            </a:r>
          </a:p>
          <a:p>
            <a:r>
              <a:rPr lang="en-US" sz="3600" dirty="0" smtClean="0"/>
              <a:t>Don’t assume things will get taken care of.</a:t>
            </a:r>
          </a:p>
          <a:p>
            <a:r>
              <a:rPr lang="en-US" sz="3600" dirty="0" smtClean="0"/>
              <a:t>Assign items and then check up on it.</a:t>
            </a:r>
            <a:endParaRPr lang="en-US" sz="3600" dirty="0"/>
          </a:p>
        </p:txBody>
      </p:sp>
    </p:spTree>
    <p:extLst>
      <p:ext uri="{BB962C8B-B14F-4D97-AF65-F5344CB8AC3E}">
        <p14:creationId xmlns:p14="http://schemas.microsoft.com/office/powerpoint/2010/main" val="264010362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EDge</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7577896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EDGE</a:t>
            </a:r>
            <a:endParaRPr lang="en-US" dirty="0"/>
          </a:p>
        </p:txBody>
      </p:sp>
      <p:sp>
        <p:nvSpPr>
          <p:cNvPr id="5" name="Content Placeholder 4"/>
          <p:cNvSpPr>
            <a:spLocks noGrp="1"/>
          </p:cNvSpPr>
          <p:nvPr>
            <p:ph idx="1"/>
          </p:nvPr>
        </p:nvSpPr>
        <p:spPr/>
        <p:txBody>
          <a:bodyPr>
            <a:normAutofit/>
          </a:bodyPr>
          <a:lstStyle/>
          <a:p>
            <a:pPr marL="114300" indent="0">
              <a:buNone/>
            </a:pPr>
            <a:r>
              <a:rPr lang="en-US" sz="3600" dirty="0"/>
              <a:t>The four-step EDGE process is a simple method for teaching any skill</a:t>
            </a:r>
            <a:r>
              <a:rPr lang="en-US" sz="3600" dirty="0" smtClean="0"/>
              <a:t>:</a:t>
            </a:r>
            <a:endParaRPr lang="en-US" sz="3600" dirty="0"/>
          </a:p>
        </p:txBody>
      </p:sp>
    </p:spTree>
    <p:extLst>
      <p:ext uri="{BB962C8B-B14F-4D97-AF65-F5344CB8AC3E}">
        <p14:creationId xmlns:p14="http://schemas.microsoft.com/office/powerpoint/2010/main" val="172646235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EDGE</a:t>
            </a:r>
            <a:endParaRPr lang="en-US" dirty="0"/>
          </a:p>
        </p:txBody>
      </p:sp>
      <p:sp>
        <p:nvSpPr>
          <p:cNvPr id="5" name="Content Placeholder 4"/>
          <p:cNvSpPr>
            <a:spLocks noGrp="1"/>
          </p:cNvSpPr>
          <p:nvPr>
            <p:ph idx="1"/>
          </p:nvPr>
        </p:nvSpPr>
        <p:spPr/>
        <p:txBody>
          <a:bodyPr>
            <a:normAutofit/>
          </a:bodyPr>
          <a:lstStyle/>
          <a:p>
            <a:pPr marL="114300" indent="0">
              <a:buNone/>
            </a:pPr>
            <a:r>
              <a:rPr lang="en-US" sz="3600" dirty="0"/>
              <a:t>The four-step EDGE process is a simple method for teaching any skill:</a:t>
            </a:r>
          </a:p>
          <a:p>
            <a:pPr marL="114300" indent="0">
              <a:buNone/>
            </a:pPr>
            <a:r>
              <a:rPr lang="en-US" sz="3600" dirty="0"/>
              <a:t>1. </a:t>
            </a:r>
            <a:r>
              <a:rPr lang="en-US" sz="3600" b="1" dirty="0"/>
              <a:t>Explain—</a:t>
            </a:r>
            <a:r>
              <a:rPr lang="en-US" sz="3600" dirty="0"/>
              <a:t>The trainer explains how something is done</a:t>
            </a:r>
            <a:r>
              <a:rPr lang="en-US" sz="3600" dirty="0" smtClean="0"/>
              <a:t>.</a:t>
            </a:r>
            <a:endParaRPr lang="en-US" sz="3600" dirty="0"/>
          </a:p>
        </p:txBody>
      </p:sp>
    </p:spTree>
    <p:extLst>
      <p:ext uri="{BB962C8B-B14F-4D97-AF65-F5344CB8AC3E}">
        <p14:creationId xmlns:p14="http://schemas.microsoft.com/office/powerpoint/2010/main" val="318267135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EDGE</a:t>
            </a:r>
            <a:endParaRPr lang="en-US" dirty="0"/>
          </a:p>
        </p:txBody>
      </p:sp>
      <p:sp>
        <p:nvSpPr>
          <p:cNvPr id="5" name="Content Placeholder 4"/>
          <p:cNvSpPr>
            <a:spLocks noGrp="1"/>
          </p:cNvSpPr>
          <p:nvPr>
            <p:ph idx="1"/>
          </p:nvPr>
        </p:nvSpPr>
        <p:spPr/>
        <p:txBody>
          <a:bodyPr>
            <a:noAutofit/>
          </a:bodyPr>
          <a:lstStyle/>
          <a:p>
            <a:pPr marL="114300" indent="0">
              <a:buNone/>
            </a:pPr>
            <a:r>
              <a:rPr lang="en-US" sz="3600" dirty="0"/>
              <a:t>The four-step EDGE process is a simple method for teaching any skill:</a:t>
            </a:r>
          </a:p>
          <a:p>
            <a:pPr marL="114300" indent="0">
              <a:buNone/>
            </a:pPr>
            <a:r>
              <a:rPr lang="en-US" sz="3600" dirty="0" smtClean="0"/>
              <a:t>2</a:t>
            </a:r>
            <a:r>
              <a:rPr lang="en-US" sz="3600" dirty="0"/>
              <a:t>. </a:t>
            </a:r>
            <a:r>
              <a:rPr lang="en-US" sz="3600" b="1" dirty="0"/>
              <a:t>Demonstrate—</a:t>
            </a:r>
            <a:r>
              <a:rPr lang="en-US" sz="3600" dirty="0"/>
              <a:t>After the trainer explains, the trainer demonstrates while explaining again.</a:t>
            </a:r>
          </a:p>
          <a:p>
            <a:pPr marL="114300" indent="0">
              <a:buNone/>
            </a:pPr>
            <a:r>
              <a:rPr lang="en-US" sz="3600" dirty="0"/>
              <a:t>This gives the learner a clear understanding of what success looks like</a:t>
            </a:r>
            <a:r>
              <a:rPr lang="en-US" sz="3600" dirty="0" smtClean="0"/>
              <a:t>.</a:t>
            </a:r>
            <a:endParaRPr lang="en-US" sz="3600" dirty="0"/>
          </a:p>
        </p:txBody>
      </p:sp>
    </p:spTree>
    <p:extLst>
      <p:ext uri="{BB962C8B-B14F-4D97-AF65-F5344CB8AC3E}">
        <p14:creationId xmlns:p14="http://schemas.microsoft.com/office/powerpoint/2010/main" val="51848591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EDGE</a:t>
            </a:r>
            <a:endParaRPr lang="en-US" dirty="0"/>
          </a:p>
        </p:txBody>
      </p:sp>
      <p:sp>
        <p:nvSpPr>
          <p:cNvPr id="5" name="Content Placeholder 4"/>
          <p:cNvSpPr>
            <a:spLocks noGrp="1"/>
          </p:cNvSpPr>
          <p:nvPr>
            <p:ph idx="1"/>
          </p:nvPr>
        </p:nvSpPr>
        <p:spPr/>
        <p:txBody>
          <a:bodyPr>
            <a:normAutofit/>
          </a:bodyPr>
          <a:lstStyle/>
          <a:p>
            <a:pPr marL="114300" indent="0">
              <a:buNone/>
            </a:pPr>
            <a:r>
              <a:rPr lang="en-US" sz="3600" dirty="0"/>
              <a:t>The four-step EDGE process is a simple method for teaching any skill:</a:t>
            </a:r>
          </a:p>
          <a:p>
            <a:pPr marL="114300" indent="0">
              <a:buNone/>
            </a:pPr>
            <a:r>
              <a:rPr lang="en-US" sz="3600" dirty="0" smtClean="0"/>
              <a:t>3</a:t>
            </a:r>
            <a:r>
              <a:rPr lang="en-US" sz="3600" dirty="0"/>
              <a:t>. </a:t>
            </a:r>
            <a:r>
              <a:rPr lang="en-US" sz="3600" b="1" dirty="0"/>
              <a:t>Guide—</a:t>
            </a:r>
            <a:r>
              <a:rPr lang="en-US" sz="3600" dirty="0"/>
              <a:t>The learner tries the skill while the trainer guides him through it. The trainer </a:t>
            </a:r>
            <a:r>
              <a:rPr lang="en-US" sz="3600" dirty="0" smtClean="0"/>
              <a:t>gives instant </a:t>
            </a:r>
            <a:r>
              <a:rPr lang="en-US" sz="3600" dirty="0"/>
              <a:t>feedback as the learner practices the skill</a:t>
            </a:r>
            <a:r>
              <a:rPr lang="en-US" sz="3600" dirty="0" smtClean="0"/>
              <a:t>.</a:t>
            </a:r>
            <a:endParaRPr lang="en-US" sz="3600" dirty="0"/>
          </a:p>
        </p:txBody>
      </p:sp>
    </p:spTree>
    <p:extLst>
      <p:ext uri="{BB962C8B-B14F-4D97-AF65-F5344CB8AC3E}">
        <p14:creationId xmlns:p14="http://schemas.microsoft.com/office/powerpoint/2010/main" val="92718488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EDGE</a:t>
            </a:r>
            <a:endParaRPr lang="en-US" dirty="0"/>
          </a:p>
        </p:txBody>
      </p:sp>
      <p:sp>
        <p:nvSpPr>
          <p:cNvPr id="5" name="Content Placeholder 4"/>
          <p:cNvSpPr>
            <a:spLocks noGrp="1"/>
          </p:cNvSpPr>
          <p:nvPr>
            <p:ph idx="1"/>
          </p:nvPr>
        </p:nvSpPr>
        <p:spPr/>
        <p:txBody>
          <a:bodyPr>
            <a:normAutofit/>
          </a:bodyPr>
          <a:lstStyle/>
          <a:p>
            <a:pPr marL="114300" indent="0">
              <a:buNone/>
            </a:pPr>
            <a:r>
              <a:rPr lang="en-US" sz="3600" dirty="0"/>
              <a:t>The four-step EDGE process is a simple method for teaching any skill:</a:t>
            </a:r>
          </a:p>
          <a:p>
            <a:pPr marL="114300" indent="0">
              <a:buNone/>
            </a:pPr>
            <a:r>
              <a:rPr lang="en-US" sz="3600" dirty="0" smtClean="0"/>
              <a:t>4</a:t>
            </a:r>
            <a:r>
              <a:rPr lang="en-US" sz="3600" dirty="0"/>
              <a:t>. </a:t>
            </a:r>
            <a:r>
              <a:rPr lang="en-US" sz="3600" b="1" dirty="0"/>
              <a:t>Enable—</a:t>
            </a:r>
            <a:r>
              <a:rPr lang="en-US" sz="3600" dirty="0"/>
              <a:t>The learner works independently under the watchful eye of the trainer. The </a:t>
            </a:r>
            <a:r>
              <a:rPr lang="en-US" sz="3600" dirty="0" smtClean="0"/>
              <a:t>trainer helps </a:t>
            </a:r>
            <a:r>
              <a:rPr lang="en-US" sz="3600" dirty="0"/>
              <a:t>remove any obstacles to success, thus enabling the learner to succeed.</a:t>
            </a:r>
          </a:p>
        </p:txBody>
      </p:sp>
    </p:spTree>
    <p:extLst>
      <p:ext uri="{BB962C8B-B14F-4D97-AF65-F5344CB8AC3E}">
        <p14:creationId xmlns:p14="http://schemas.microsoft.com/office/powerpoint/2010/main" val="40635838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Troop Organization </a:t>
            </a:r>
          </a:p>
        </p:txBody>
      </p:sp>
      <p:sp>
        <p:nvSpPr>
          <p:cNvPr id="4" name="Text Placeholder 3"/>
          <p:cNvSpPr>
            <a:spLocks noGrp="1"/>
          </p:cNvSpPr>
          <p:nvPr>
            <p:ph type="body" idx="1"/>
          </p:nvPr>
        </p:nvSpPr>
        <p:spPr/>
        <p:txBody>
          <a:bodyPr/>
          <a:lstStyle/>
          <a:p>
            <a:r>
              <a:rPr lang="en-US" dirty="0" smtClean="0"/>
              <a:t>Module </a:t>
            </a:r>
            <a:r>
              <a:rPr lang="en-US" dirty="0"/>
              <a:t>One</a:t>
            </a:r>
          </a:p>
          <a:p>
            <a:endParaRPr lang="en-US" dirty="0"/>
          </a:p>
        </p:txBody>
      </p:sp>
    </p:spTree>
    <p:extLst>
      <p:ext uri="{BB962C8B-B14F-4D97-AF65-F5344CB8AC3E}">
        <p14:creationId xmlns:p14="http://schemas.microsoft.com/office/powerpoint/2010/main" val="264902774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Activity</a:t>
            </a:r>
            <a:endParaRPr lang="en-US" dirty="0"/>
          </a:p>
        </p:txBody>
      </p:sp>
      <p:sp>
        <p:nvSpPr>
          <p:cNvPr id="5" name="Content Placeholder 4"/>
          <p:cNvSpPr>
            <a:spLocks noGrp="1"/>
          </p:cNvSpPr>
          <p:nvPr>
            <p:ph idx="1"/>
          </p:nvPr>
        </p:nvSpPr>
        <p:spPr/>
        <p:txBody>
          <a:bodyPr>
            <a:normAutofit/>
          </a:bodyPr>
          <a:lstStyle/>
          <a:p>
            <a:r>
              <a:rPr lang="en-US" sz="3600" dirty="0" smtClean="0"/>
              <a:t>Fold a paper airplane</a:t>
            </a:r>
          </a:p>
          <a:p>
            <a:r>
              <a:rPr lang="en-US" sz="3600" dirty="0" smtClean="0"/>
              <a:t>Toss a coin in a can</a:t>
            </a:r>
            <a:endParaRPr lang="en-US" sz="3600" dirty="0"/>
          </a:p>
        </p:txBody>
      </p:sp>
    </p:spTree>
    <p:extLst>
      <p:ext uri="{BB962C8B-B14F-4D97-AF65-F5344CB8AC3E}">
        <p14:creationId xmlns:p14="http://schemas.microsoft.com/office/powerpoint/2010/main" val="145575845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Activity</a:t>
            </a:r>
            <a:endParaRPr lang="en-US" dirty="0"/>
          </a:p>
        </p:txBody>
      </p:sp>
      <p:sp>
        <p:nvSpPr>
          <p:cNvPr id="5" name="Content Placeholder 4"/>
          <p:cNvSpPr>
            <a:spLocks noGrp="1"/>
          </p:cNvSpPr>
          <p:nvPr>
            <p:ph idx="1"/>
          </p:nvPr>
        </p:nvSpPr>
        <p:spPr/>
        <p:txBody>
          <a:bodyPr>
            <a:normAutofit/>
          </a:bodyPr>
          <a:lstStyle/>
          <a:p>
            <a:r>
              <a:rPr lang="en-US" sz="3600" dirty="0" smtClean="0"/>
              <a:t>Fold a paper airplane</a:t>
            </a:r>
          </a:p>
          <a:p>
            <a:r>
              <a:rPr lang="en-US" sz="3600" dirty="0" smtClean="0"/>
              <a:t>Toss a coin in a can</a:t>
            </a:r>
            <a:endParaRPr lang="en-US" sz="3600" dirty="0"/>
          </a:p>
        </p:txBody>
      </p:sp>
    </p:spTree>
    <p:extLst>
      <p:ext uri="{BB962C8B-B14F-4D97-AF65-F5344CB8AC3E}">
        <p14:creationId xmlns:p14="http://schemas.microsoft.com/office/powerpoint/2010/main" val="53424310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0" y="274638"/>
            <a:ext cx="7620000" cy="1143000"/>
          </a:xfrm>
        </p:spPr>
        <p:txBody>
          <a:bodyPr/>
          <a:lstStyle/>
          <a:p>
            <a:r>
              <a:rPr lang="en-US" dirty="0" smtClean="0"/>
              <a:t>Wrap up</a:t>
            </a:r>
            <a:endParaRPr lang="en-US" dirty="0"/>
          </a:p>
        </p:txBody>
      </p:sp>
      <p:sp>
        <p:nvSpPr>
          <p:cNvPr id="6" name="Isosceles Triangle 5"/>
          <p:cNvSpPr/>
          <p:nvPr/>
        </p:nvSpPr>
        <p:spPr>
          <a:xfrm>
            <a:off x="1371600" y="1219200"/>
            <a:ext cx="5867400" cy="4876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b="1" dirty="0"/>
          </a:p>
        </p:txBody>
      </p:sp>
      <p:cxnSp>
        <p:nvCxnSpPr>
          <p:cNvPr id="8" name="Straight Connector 7"/>
          <p:cNvCxnSpPr/>
          <p:nvPr/>
        </p:nvCxnSpPr>
        <p:spPr>
          <a:xfrm>
            <a:off x="3048000" y="3297936"/>
            <a:ext cx="2514600" cy="0"/>
          </a:xfrm>
          <a:prstGeom prst="line">
            <a:avLst/>
          </a:prstGeom>
        </p:spPr>
        <p:style>
          <a:lnRef idx="3">
            <a:schemeClr val="accent2"/>
          </a:lnRef>
          <a:fillRef idx="0">
            <a:schemeClr val="accent2"/>
          </a:fillRef>
          <a:effectRef idx="2">
            <a:schemeClr val="accent2"/>
          </a:effectRef>
          <a:fontRef idx="minor">
            <a:schemeClr val="tx1"/>
          </a:fontRef>
        </p:style>
      </p:cxnSp>
      <p:cxnSp>
        <p:nvCxnSpPr>
          <p:cNvPr id="11" name="Straight Connector 10"/>
          <p:cNvCxnSpPr/>
          <p:nvPr/>
        </p:nvCxnSpPr>
        <p:spPr>
          <a:xfrm>
            <a:off x="2209800" y="4800600"/>
            <a:ext cx="4191000" cy="0"/>
          </a:xfrm>
          <a:prstGeom prst="line">
            <a:avLst/>
          </a:prstGeom>
        </p:spPr>
        <p:style>
          <a:lnRef idx="3">
            <a:schemeClr val="accent2"/>
          </a:lnRef>
          <a:fillRef idx="0">
            <a:schemeClr val="accent2"/>
          </a:fillRef>
          <a:effectRef idx="2">
            <a:schemeClr val="accent2"/>
          </a:effectRef>
          <a:fontRef idx="minor">
            <a:schemeClr val="tx1"/>
          </a:fontRef>
        </p:style>
      </p:cxnSp>
      <p:sp>
        <p:nvSpPr>
          <p:cNvPr id="15" name="TextBox 14"/>
          <p:cNvSpPr txBox="1"/>
          <p:nvPr/>
        </p:nvSpPr>
        <p:spPr>
          <a:xfrm>
            <a:off x="3301658" y="5224051"/>
            <a:ext cx="2007281" cy="584775"/>
          </a:xfrm>
          <a:prstGeom prst="rect">
            <a:avLst/>
          </a:prstGeom>
          <a:noFill/>
        </p:spPr>
        <p:txBody>
          <a:bodyPr wrap="none" rtlCol="0">
            <a:spAutoFit/>
          </a:bodyPr>
          <a:lstStyle/>
          <a:p>
            <a:r>
              <a:rPr lang="en-US" sz="3200" b="1" dirty="0" smtClean="0">
                <a:solidFill>
                  <a:schemeClr val="bg1"/>
                </a:solidFill>
              </a:rPr>
              <a:t>PLANNING</a:t>
            </a:r>
            <a:endParaRPr lang="en-US" sz="3200" b="1" dirty="0">
              <a:solidFill>
                <a:schemeClr val="bg1"/>
              </a:solidFill>
            </a:endParaRPr>
          </a:p>
        </p:txBody>
      </p:sp>
      <p:sp>
        <p:nvSpPr>
          <p:cNvPr id="16" name="TextBox 15"/>
          <p:cNvSpPr txBox="1"/>
          <p:nvPr/>
        </p:nvSpPr>
        <p:spPr>
          <a:xfrm>
            <a:off x="2636317" y="3832086"/>
            <a:ext cx="3337965" cy="584775"/>
          </a:xfrm>
          <a:prstGeom prst="rect">
            <a:avLst/>
          </a:prstGeom>
          <a:noFill/>
        </p:spPr>
        <p:txBody>
          <a:bodyPr wrap="none" rtlCol="0">
            <a:spAutoFit/>
          </a:bodyPr>
          <a:lstStyle/>
          <a:p>
            <a:r>
              <a:rPr lang="en-US" sz="3200" b="1" dirty="0" smtClean="0">
                <a:solidFill>
                  <a:schemeClr val="bg1"/>
                </a:solidFill>
              </a:rPr>
              <a:t>COMMUNICATION</a:t>
            </a:r>
            <a:endParaRPr lang="en-US" sz="3200" b="1" dirty="0">
              <a:solidFill>
                <a:schemeClr val="bg1"/>
              </a:solidFill>
            </a:endParaRPr>
          </a:p>
        </p:txBody>
      </p:sp>
      <p:sp>
        <p:nvSpPr>
          <p:cNvPr id="17" name="TextBox 16"/>
          <p:cNvSpPr txBox="1"/>
          <p:nvPr/>
        </p:nvSpPr>
        <p:spPr>
          <a:xfrm>
            <a:off x="3352800" y="2539425"/>
            <a:ext cx="1946174" cy="584775"/>
          </a:xfrm>
          <a:prstGeom prst="rect">
            <a:avLst/>
          </a:prstGeom>
          <a:noFill/>
        </p:spPr>
        <p:txBody>
          <a:bodyPr wrap="none" rtlCol="0">
            <a:spAutoFit/>
          </a:bodyPr>
          <a:lstStyle/>
          <a:p>
            <a:r>
              <a:rPr lang="en-US" sz="3200" b="1" dirty="0" smtClean="0">
                <a:solidFill>
                  <a:schemeClr val="bg1"/>
                </a:solidFill>
              </a:rPr>
              <a:t>TEACHING</a:t>
            </a:r>
            <a:endParaRPr lang="en-US" sz="3200" b="1" dirty="0">
              <a:solidFill>
                <a:schemeClr val="bg1"/>
              </a:solidFill>
            </a:endParaRPr>
          </a:p>
        </p:txBody>
      </p:sp>
    </p:spTree>
    <p:extLst>
      <p:ext uri="{BB962C8B-B14F-4D97-AF65-F5344CB8AC3E}">
        <p14:creationId xmlns:p14="http://schemas.microsoft.com/office/powerpoint/2010/main" val="66256293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Break</a:t>
            </a:r>
            <a:endParaRPr lang="en-US" dirty="0"/>
          </a:p>
        </p:txBody>
      </p:sp>
      <p:sp>
        <p:nvSpPr>
          <p:cNvPr id="5" name="Text Placeholder 4"/>
          <p:cNvSpPr>
            <a:spLocks noGrp="1"/>
          </p:cNvSpPr>
          <p:nvPr>
            <p:ph type="body" idx="1"/>
          </p:nvPr>
        </p:nvSpPr>
        <p:spPr/>
        <p:txBody>
          <a:bodyPr/>
          <a:lstStyle/>
          <a:p>
            <a:r>
              <a:rPr lang="en-US" dirty="0" smtClean="0"/>
              <a:t>See you in 10 minutes!</a:t>
            </a:r>
            <a:endParaRPr lang="en-US" dirty="0"/>
          </a:p>
        </p:txBody>
      </p:sp>
    </p:spTree>
    <p:extLst>
      <p:ext uri="{BB962C8B-B14F-4D97-AF65-F5344CB8AC3E}">
        <p14:creationId xmlns:p14="http://schemas.microsoft.com/office/powerpoint/2010/main" val="166217575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Leadership and Teamwork</a:t>
            </a:r>
            <a:endParaRPr lang="en-US" dirty="0"/>
          </a:p>
        </p:txBody>
      </p:sp>
      <p:sp>
        <p:nvSpPr>
          <p:cNvPr id="3" name="Text Placeholder 2"/>
          <p:cNvSpPr>
            <a:spLocks noGrp="1"/>
          </p:cNvSpPr>
          <p:nvPr>
            <p:ph type="body" idx="1"/>
          </p:nvPr>
        </p:nvSpPr>
        <p:spPr/>
        <p:txBody>
          <a:bodyPr/>
          <a:lstStyle/>
          <a:p>
            <a:r>
              <a:rPr lang="en-US" dirty="0" smtClean="0"/>
              <a:t>Module Three</a:t>
            </a:r>
            <a:endParaRPr lang="en-US" dirty="0"/>
          </a:p>
        </p:txBody>
      </p:sp>
    </p:spTree>
    <p:extLst>
      <p:ext uri="{BB962C8B-B14F-4D97-AF65-F5344CB8AC3E}">
        <p14:creationId xmlns:p14="http://schemas.microsoft.com/office/powerpoint/2010/main" val="264061322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 to Leadership and Teamwork Session</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385164647"/>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 to Leadership and Teamwork Session</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5468953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Team</a:t>
            </a:r>
            <a:endParaRPr lang="en-US" dirty="0"/>
          </a:p>
        </p:txBody>
      </p:sp>
      <p:sp>
        <p:nvSpPr>
          <p:cNvPr id="5" name="Content Placeholder 4"/>
          <p:cNvSpPr>
            <a:spLocks noGrp="1"/>
          </p:cNvSpPr>
          <p:nvPr>
            <p:ph idx="1"/>
          </p:nvPr>
        </p:nvSpPr>
        <p:spPr/>
        <p:txBody>
          <a:bodyPr>
            <a:normAutofit/>
          </a:bodyPr>
          <a:lstStyle/>
          <a:p>
            <a:r>
              <a:rPr lang="en-US" sz="3200" dirty="0" smtClean="0"/>
              <a:t>What does that word mean to you?</a:t>
            </a:r>
            <a:endParaRPr lang="en-US" sz="3200" dirty="0"/>
          </a:p>
        </p:txBody>
      </p:sp>
    </p:spTree>
    <p:extLst>
      <p:ext uri="{BB962C8B-B14F-4D97-AF65-F5344CB8AC3E}">
        <p14:creationId xmlns:p14="http://schemas.microsoft.com/office/powerpoint/2010/main" val="372834892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a:t>
            </a:r>
            <a:endParaRPr lang="en-US" dirty="0"/>
          </a:p>
        </p:txBody>
      </p:sp>
      <p:sp>
        <p:nvSpPr>
          <p:cNvPr id="3" name="Content Placeholder 2"/>
          <p:cNvSpPr>
            <a:spLocks noGrp="1"/>
          </p:cNvSpPr>
          <p:nvPr>
            <p:ph idx="1"/>
          </p:nvPr>
        </p:nvSpPr>
        <p:spPr/>
        <p:txBody>
          <a:bodyPr>
            <a:normAutofit/>
          </a:bodyPr>
          <a:lstStyle/>
          <a:p>
            <a:r>
              <a:rPr lang="en-US" sz="3200" dirty="0"/>
              <a:t>Common </a:t>
            </a:r>
            <a:r>
              <a:rPr lang="en-US" sz="3200" dirty="0" smtClean="0"/>
              <a:t>Purpose</a:t>
            </a:r>
          </a:p>
          <a:p>
            <a:r>
              <a:rPr lang="en-US" sz="3200" dirty="0" smtClean="0"/>
              <a:t>Interdependence</a:t>
            </a:r>
          </a:p>
          <a:p>
            <a:r>
              <a:rPr lang="en-US" sz="3200" dirty="0"/>
              <a:t>Appropriate Roles, Structure, and </a:t>
            </a:r>
            <a:r>
              <a:rPr lang="en-US" sz="3200" dirty="0" smtClean="0"/>
              <a:t>Process</a:t>
            </a:r>
          </a:p>
          <a:p>
            <a:r>
              <a:rPr lang="en-US" sz="3200" dirty="0"/>
              <a:t>Leadership and Competence</a:t>
            </a:r>
          </a:p>
          <a:p>
            <a:r>
              <a:rPr lang="en-US" sz="3200" dirty="0"/>
              <a:t>Team </a:t>
            </a:r>
            <a:r>
              <a:rPr lang="en-US" sz="3200" dirty="0" smtClean="0"/>
              <a:t>Climate</a:t>
            </a:r>
          </a:p>
          <a:p>
            <a:r>
              <a:rPr lang="en-US" sz="3200" dirty="0"/>
              <a:t>Performance Standards</a:t>
            </a:r>
          </a:p>
          <a:p>
            <a:r>
              <a:rPr lang="en-US" sz="3200" dirty="0"/>
              <a:t>Clarity and Understanding of Boundaries</a:t>
            </a:r>
          </a:p>
        </p:txBody>
      </p:sp>
    </p:spTree>
    <p:extLst>
      <p:ext uri="{BB962C8B-B14F-4D97-AF65-F5344CB8AC3E}">
        <p14:creationId xmlns:p14="http://schemas.microsoft.com/office/powerpoint/2010/main" val="1337988043"/>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Stages of Team </a:t>
            </a:r>
            <a:r>
              <a:rPr lang="en-US" dirty="0" smtClean="0"/>
              <a:t>Development</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372152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Troop organization - </a:t>
            </a:r>
            <a:br>
              <a:rPr lang="en-US" dirty="0" smtClean="0"/>
            </a:br>
            <a:r>
              <a:rPr lang="en-US" dirty="0" smtClean="0"/>
              <a:t>Large</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18386743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Stages of Team </a:t>
            </a:r>
            <a:r>
              <a:rPr lang="en-US" dirty="0" smtClean="0"/>
              <a:t>Development</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84572109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Where are you?</a:t>
            </a:r>
            <a:endParaRPr lang="en-US" dirty="0"/>
          </a:p>
        </p:txBody>
      </p:sp>
      <p:sp>
        <p:nvSpPr>
          <p:cNvPr id="2" name="Content Placeholder 1"/>
          <p:cNvSpPr>
            <a:spLocks noGrp="1"/>
          </p:cNvSpPr>
          <p:nvPr>
            <p:ph idx="1"/>
          </p:nvPr>
        </p:nvSpPr>
        <p:spPr/>
        <p:txBody>
          <a:bodyPr>
            <a:normAutofit/>
          </a:bodyPr>
          <a:lstStyle/>
          <a:p>
            <a:r>
              <a:rPr lang="en-US" sz="4000" dirty="0" smtClean="0"/>
              <a:t>Let’s focus on two important elements that change as we face a new task:</a:t>
            </a:r>
          </a:p>
          <a:p>
            <a:pPr lvl="1"/>
            <a:r>
              <a:rPr lang="en-US" sz="3800" dirty="0" smtClean="0"/>
              <a:t>Skill level </a:t>
            </a:r>
          </a:p>
          <a:p>
            <a:pPr lvl="1"/>
            <a:r>
              <a:rPr lang="en-US" sz="3800" dirty="0" smtClean="0"/>
              <a:t>Enthusiasm</a:t>
            </a:r>
            <a:endParaRPr lang="en-US" sz="3800" dirty="0"/>
          </a:p>
        </p:txBody>
      </p:sp>
    </p:spTree>
    <p:extLst>
      <p:ext uri="{BB962C8B-B14F-4D97-AF65-F5344CB8AC3E}">
        <p14:creationId xmlns:p14="http://schemas.microsoft.com/office/powerpoint/2010/main" val="4187836600"/>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Where are you?</a:t>
            </a:r>
            <a:endParaRPr lang="en-US" dirty="0"/>
          </a:p>
        </p:txBody>
      </p:sp>
      <p:sp>
        <p:nvSpPr>
          <p:cNvPr id="2" name="Content Placeholder 1"/>
          <p:cNvSpPr>
            <a:spLocks noGrp="1"/>
          </p:cNvSpPr>
          <p:nvPr>
            <p:ph idx="1"/>
          </p:nvPr>
        </p:nvSpPr>
        <p:spPr/>
        <p:txBody>
          <a:bodyPr>
            <a:normAutofit/>
          </a:bodyPr>
          <a:lstStyle/>
          <a:p>
            <a:r>
              <a:rPr lang="en-US" sz="4000" dirty="0" smtClean="0"/>
              <a:t>Let’s focus on two important elements that change as we face a new task:</a:t>
            </a:r>
          </a:p>
          <a:p>
            <a:pPr lvl="1"/>
            <a:r>
              <a:rPr lang="en-US" sz="3800" dirty="0" smtClean="0"/>
              <a:t>Skill level </a:t>
            </a:r>
          </a:p>
          <a:p>
            <a:pPr lvl="1"/>
            <a:r>
              <a:rPr lang="en-US" sz="3800" dirty="0" smtClean="0"/>
              <a:t>Enthusiasm</a:t>
            </a:r>
            <a:endParaRPr lang="en-US" sz="3800" dirty="0"/>
          </a:p>
        </p:txBody>
      </p:sp>
    </p:spTree>
    <p:extLst>
      <p:ext uri="{BB962C8B-B14F-4D97-AF65-F5344CB8AC3E}">
        <p14:creationId xmlns:p14="http://schemas.microsoft.com/office/powerpoint/2010/main" val="89941533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Where are you?</a:t>
            </a:r>
            <a:endParaRPr lang="en-US" dirty="0"/>
          </a:p>
        </p:txBody>
      </p:sp>
      <p:sp>
        <p:nvSpPr>
          <p:cNvPr id="2" name="Content Placeholder 1"/>
          <p:cNvSpPr>
            <a:spLocks noGrp="1"/>
          </p:cNvSpPr>
          <p:nvPr>
            <p:ph idx="1"/>
          </p:nvPr>
        </p:nvSpPr>
        <p:spPr/>
        <p:txBody>
          <a:bodyPr>
            <a:normAutofit/>
          </a:bodyPr>
          <a:lstStyle/>
          <a:p>
            <a:r>
              <a:rPr lang="en-US" sz="4000" dirty="0" smtClean="0"/>
              <a:t>Let’s focus on two important elements that change as we face a new task:</a:t>
            </a:r>
          </a:p>
          <a:p>
            <a:pPr lvl="1"/>
            <a:r>
              <a:rPr lang="en-US" sz="3800" dirty="0" smtClean="0"/>
              <a:t>Skill level </a:t>
            </a:r>
          </a:p>
          <a:p>
            <a:pPr lvl="1"/>
            <a:r>
              <a:rPr lang="en-US" sz="3800" dirty="0" smtClean="0"/>
              <a:t>Enthusiasm</a:t>
            </a:r>
            <a:endParaRPr lang="en-US" sz="3800" dirty="0"/>
          </a:p>
        </p:txBody>
      </p:sp>
    </p:spTree>
    <p:extLst>
      <p:ext uri="{BB962C8B-B14F-4D97-AF65-F5344CB8AC3E}">
        <p14:creationId xmlns:p14="http://schemas.microsoft.com/office/powerpoint/2010/main" val="2754844015"/>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Where the Group is</a:t>
            </a:r>
            <a:endParaRPr lang="en-US" dirty="0"/>
          </a:p>
        </p:txBody>
      </p:sp>
      <p:sp>
        <p:nvSpPr>
          <p:cNvPr id="6" name="Rectangle 5"/>
          <p:cNvSpPr/>
          <p:nvPr/>
        </p:nvSpPr>
        <p:spPr>
          <a:xfrm>
            <a:off x="914400" y="1447800"/>
            <a:ext cx="6934200" cy="4648200"/>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cxnSp>
        <p:nvCxnSpPr>
          <p:cNvPr id="10" name="Straight Connector 9"/>
          <p:cNvCxnSpPr/>
          <p:nvPr/>
        </p:nvCxnSpPr>
        <p:spPr>
          <a:xfrm>
            <a:off x="914400" y="3732276"/>
            <a:ext cx="69342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419600" y="1447800"/>
            <a:ext cx="0" cy="46482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rot="16200000">
            <a:off x="-1098901" y="3235566"/>
            <a:ext cx="3425938" cy="923330"/>
          </a:xfrm>
          <a:prstGeom prst="rect">
            <a:avLst/>
          </a:prstGeom>
          <a:noFill/>
        </p:spPr>
        <p:txBody>
          <a:bodyPr wrap="none" rtlCol="0">
            <a:spAutoFit/>
          </a:bodyPr>
          <a:lstStyle/>
          <a:p>
            <a:r>
              <a:rPr lang="en-US" sz="5400" dirty="0" smtClean="0"/>
              <a:t>Enthusiasm</a:t>
            </a:r>
            <a:endParaRPr lang="en-US" sz="5400" dirty="0"/>
          </a:p>
        </p:txBody>
      </p:sp>
      <p:sp>
        <p:nvSpPr>
          <p:cNvPr id="15" name="TextBox 14"/>
          <p:cNvSpPr txBox="1"/>
          <p:nvPr/>
        </p:nvSpPr>
        <p:spPr>
          <a:xfrm>
            <a:off x="3694552" y="5943600"/>
            <a:ext cx="1563248" cy="923330"/>
          </a:xfrm>
          <a:prstGeom prst="rect">
            <a:avLst/>
          </a:prstGeom>
          <a:noFill/>
        </p:spPr>
        <p:txBody>
          <a:bodyPr wrap="none" rtlCol="0">
            <a:spAutoFit/>
          </a:bodyPr>
          <a:lstStyle/>
          <a:p>
            <a:r>
              <a:rPr lang="en-US" sz="5400" dirty="0" smtClean="0"/>
              <a:t>Skills</a:t>
            </a:r>
            <a:endParaRPr lang="en-US" sz="4800" dirty="0"/>
          </a:p>
        </p:txBody>
      </p:sp>
      <p:sp>
        <p:nvSpPr>
          <p:cNvPr id="17" name="TextBox 16"/>
          <p:cNvSpPr txBox="1"/>
          <p:nvPr/>
        </p:nvSpPr>
        <p:spPr>
          <a:xfrm>
            <a:off x="322094" y="5712845"/>
            <a:ext cx="568489" cy="369332"/>
          </a:xfrm>
          <a:prstGeom prst="rect">
            <a:avLst/>
          </a:prstGeom>
          <a:noFill/>
        </p:spPr>
        <p:txBody>
          <a:bodyPr wrap="none" rtlCol="0">
            <a:spAutoFit/>
          </a:bodyPr>
          <a:lstStyle/>
          <a:p>
            <a:r>
              <a:rPr lang="en-US" dirty="0" smtClean="0"/>
              <a:t>Low</a:t>
            </a:r>
            <a:endParaRPr lang="en-US" dirty="0"/>
          </a:p>
        </p:txBody>
      </p:sp>
      <p:sp>
        <p:nvSpPr>
          <p:cNvPr id="18" name="TextBox 17"/>
          <p:cNvSpPr txBox="1"/>
          <p:nvPr/>
        </p:nvSpPr>
        <p:spPr>
          <a:xfrm>
            <a:off x="7235932" y="6100465"/>
            <a:ext cx="612668" cy="369332"/>
          </a:xfrm>
          <a:prstGeom prst="rect">
            <a:avLst/>
          </a:prstGeom>
          <a:noFill/>
        </p:spPr>
        <p:txBody>
          <a:bodyPr wrap="none" rtlCol="0">
            <a:spAutoFit/>
          </a:bodyPr>
          <a:lstStyle/>
          <a:p>
            <a:r>
              <a:rPr lang="en-US" dirty="0" smtClean="0"/>
              <a:t>High</a:t>
            </a:r>
            <a:endParaRPr lang="en-US" dirty="0"/>
          </a:p>
        </p:txBody>
      </p:sp>
      <p:sp>
        <p:nvSpPr>
          <p:cNvPr id="19" name="TextBox 18"/>
          <p:cNvSpPr txBox="1"/>
          <p:nvPr/>
        </p:nvSpPr>
        <p:spPr>
          <a:xfrm>
            <a:off x="890583" y="6096000"/>
            <a:ext cx="568489" cy="369332"/>
          </a:xfrm>
          <a:prstGeom prst="rect">
            <a:avLst/>
          </a:prstGeom>
          <a:noFill/>
        </p:spPr>
        <p:txBody>
          <a:bodyPr wrap="none" rtlCol="0">
            <a:spAutoFit/>
          </a:bodyPr>
          <a:lstStyle/>
          <a:p>
            <a:r>
              <a:rPr lang="en-US" dirty="0" smtClean="0"/>
              <a:t>Low</a:t>
            </a:r>
            <a:endParaRPr lang="en-US" dirty="0"/>
          </a:p>
        </p:txBody>
      </p:sp>
      <p:sp>
        <p:nvSpPr>
          <p:cNvPr id="20" name="TextBox 19"/>
          <p:cNvSpPr txBox="1"/>
          <p:nvPr/>
        </p:nvSpPr>
        <p:spPr>
          <a:xfrm>
            <a:off x="7845532" y="1371600"/>
            <a:ext cx="612668" cy="369332"/>
          </a:xfrm>
          <a:prstGeom prst="rect">
            <a:avLst/>
          </a:prstGeom>
          <a:noFill/>
        </p:spPr>
        <p:txBody>
          <a:bodyPr wrap="none" rtlCol="0">
            <a:spAutoFit/>
          </a:bodyPr>
          <a:lstStyle/>
          <a:p>
            <a:r>
              <a:rPr lang="en-US" dirty="0" smtClean="0"/>
              <a:t>High</a:t>
            </a:r>
            <a:endParaRPr lang="en-US" dirty="0"/>
          </a:p>
        </p:txBody>
      </p:sp>
      <p:sp>
        <p:nvSpPr>
          <p:cNvPr id="21" name="Oval 20"/>
          <p:cNvSpPr/>
          <p:nvPr/>
        </p:nvSpPr>
        <p:spPr>
          <a:xfrm>
            <a:off x="6629400" y="1648968"/>
            <a:ext cx="838200"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1100037" y="2431566"/>
            <a:ext cx="838200"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2290354" y="4528205"/>
            <a:ext cx="838200"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4349176" y="3293441"/>
            <a:ext cx="838200"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2036599" y="2627900"/>
            <a:ext cx="1319977" cy="369332"/>
          </a:xfrm>
          <a:prstGeom prst="rect">
            <a:avLst/>
          </a:prstGeom>
          <a:noFill/>
        </p:spPr>
        <p:txBody>
          <a:bodyPr wrap="none" rtlCol="0">
            <a:spAutoFit/>
          </a:bodyPr>
          <a:lstStyle/>
          <a:p>
            <a:r>
              <a:rPr lang="en-US" dirty="0" smtClean="0"/>
              <a:t>Starting Out</a:t>
            </a:r>
            <a:endParaRPr lang="en-US" dirty="0"/>
          </a:p>
        </p:txBody>
      </p:sp>
      <p:sp>
        <p:nvSpPr>
          <p:cNvPr id="26" name="TextBox 25"/>
          <p:cNvSpPr txBox="1"/>
          <p:nvPr/>
        </p:nvSpPr>
        <p:spPr>
          <a:xfrm>
            <a:off x="3356576" y="4664247"/>
            <a:ext cx="1339854" cy="646331"/>
          </a:xfrm>
          <a:prstGeom prst="rect">
            <a:avLst/>
          </a:prstGeom>
          <a:noFill/>
        </p:spPr>
        <p:txBody>
          <a:bodyPr wrap="none" rtlCol="0">
            <a:spAutoFit/>
          </a:bodyPr>
          <a:lstStyle/>
          <a:p>
            <a:r>
              <a:rPr lang="en-US" dirty="0" smtClean="0"/>
              <a:t>Becoming</a:t>
            </a:r>
            <a:br>
              <a:rPr lang="en-US" dirty="0" smtClean="0"/>
            </a:br>
            <a:r>
              <a:rPr lang="en-US" dirty="0" smtClean="0"/>
              <a:t>Discouraged</a:t>
            </a:r>
            <a:endParaRPr lang="en-US" dirty="0"/>
          </a:p>
        </p:txBody>
      </p:sp>
      <p:sp>
        <p:nvSpPr>
          <p:cNvPr id="27" name="TextBox 26"/>
          <p:cNvSpPr txBox="1"/>
          <p:nvPr/>
        </p:nvSpPr>
        <p:spPr>
          <a:xfrm>
            <a:off x="5257800" y="3352800"/>
            <a:ext cx="982641" cy="646331"/>
          </a:xfrm>
          <a:prstGeom prst="rect">
            <a:avLst/>
          </a:prstGeom>
          <a:noFill/>
        </p:spPr>
        <p:txBody>
          <a:bodyPr wrap="none" rtlCol="0">
            <a:spAutoFit/>
          </a:bodyPr>
          <a:lstStyle/>
          <a:p>
            <a:r>
              <a:rPr lang="en-US" dirty="0" smtClean="0"/>
              <a:t>Making </a:t>
            </a:r>
            <a:br>
              <a:rPr lang="en-US" dirty="0" smtClean="0"/>
            </a:br>
            <a:r>
              <a:rPr lang="en-US" dirty="0" smtClean="0"/>
              <a:t>Progress</a:t>
            </a:r>
            <a:endParaRPr lang="en-US" dirty="0"/>
          </a:p>
        </p:txBody>
      </p:sp>
      <p:sp>
        <p:nvSpPr>
          <p:cNvPr id="28" name="TextBox 27"/>
          <p:cNvSpPr txBox="1"/>
          <p:nvPr/>
        </p:nvSpPr>
        <p:spPr>
          <a:xfrm>
            <a:off x="5726589" y="1530529"/>
            <a:ext cx="902811" cy="646331"/>
          </a:xfrm>
          <a:prstGeom prst="rect">
            <a:avLst/>
          </a:prstGeom>
          <a:noFill/>
        </p:spPr>
        <p:txBody>
          <a:bodyPr wrap="none" rtlCol="0">
            <a:spAutoFit/>
          </a:bodyPr>
          <a:lstStyle/>
          <a:p>
            <a:r>
              <a:rPr lang="en-US" dirty="0" smtClean="0"/>
              <a:t>Finding</a:t>
            </a:r>
            <a:br>
              <a:rPr lang="en-US" dirty="0" smtClean="0"/>
            </a:br>
            <a:r>
              <a:rPr lang="en-US" dirty="0" smtClean="0"/>
              <a:t>Success</a:t>
            </a:r>
            <a:endParaRPr lang="en-US" dirty="0"/>
          </a:p>
        </p:txBody>
      </p:sp>
    </p:spTree>
    <p:extLst>
      <p:ext uri="{BB962C8B-B14F-4D97-AF65-F5344CB8AC3E}">
        <p14:creationId xmlns:p14="http://schemas.microsoft.com/office/powerpoint/2010/main" val="4178035357"/>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Where the Group is</a:t>
            </a:r>
            <a:endParaRPr lang="en-US" dirty="0"/>
          </a:p>
        </p:txBody>
      </p:sp>
      <p:sp>
        <p:nvSpPr>
          <p:cNvPr id="6" name="Rectangle 5"/>
          <p:cNvSpPr/>
          <p:nvPr/>
        </p:nvSpPr>
        <p:spPr>
          <a:xfrm>
            <a:off x="914400" y="1447800"/>
            <a:ext cx="6934200" cy="4648200"/>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cxnSp>
        <p:nvCxnSpPr>
          <p:cNvPr id="10" name="Straight Connector 9"/>
          <p:cNvCxnSpPr/>
          <p:nvPr/>
        </p:nvCxnSpPr>
        <p:spPr>
          <a:xfrm>
            <a:off x="914400" y="3732276"/>
            <a:ext cx="69342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419600" y="1447800"/>
            <a:ext cx="0" cy="46482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rot="16200000">
            <a:off x="-1098901" y="3235566"/>
            <a:ext cx="3425938" cy="923330"/>
          </a:xfrm>
          <a:prstGeom prst="rect">
            <a:avLst/>
          </a:prstGeom>
          <a:noFill/>
        </p:spPr>
        <p:txBody>
          <a:bodyPr wrap="none" rtlCol="0">
            <a:spAutoFit/>
          </a:bodyPr>
          <a:lstStyle/>
          <a:p>
            <a:r>
              <a:rPr lang="en-US" sz="5400" dirty="0" smtClean="0"/>
              <a:t>Enthusiasm</a:t>
            </a:r>
            <a:endParaRPr lang="en-US" sz="5400" dirty="0"/>
          </a:p>
        </p:txBody>
      </p:sp>
      <p:sp>
        <p:nvSpPr>
          <p:cNvPr id="15" name="TextBox 14"/>
          <p:cNvSpPr txBox="1"/>
          <p:nvPr/>
        </p:nvSpPr>
        <p:spPr>
          <a:xfrm>
            <a:off x="3694552" y="5943600"/>
            <a:ext cx="1563248" cy="923330"/>
          </a:xfrm>
          <a:prstGeom prst="rect">
            <a:avLst/>
          </a:prstGeom>
          <a:noFill/>
        </p:spPr>
        <p:txBody>
          <a:bodyPr wrap="none" rtlCol="0">
            <a:spAutoFit/>
          </a:bodyPr>
          <a:lstStyle/>
          <a:p>
            <a:r>
              <a:rPr lang="en-US" sz="5400" dirty="0" smtClean="0"/>
              <a:t>Skills</a:t>
            </a:r>
            <a:endParaRPr lang="en-US" sz="4800" dirty="0"/>
          </a:p>
        </p:txBody>
      </p:sp>
      <p:sp>
        <p:nvSpPr>
          <p:cNvPr id="17" name="TextBox 16"/>
          <p:cNvSpPr txBox="1"/>
          <p:nvPr/>
        </p:nvSpPr>
        <p:spPr>
          <a:xfrm>
            <a:off x="322094" y="5712845"/>
            <a:ext cx="568489" cy="369332"/>
          </a:xfrm>
          <a:prstGeom prst="rect">
            <a:avLst/>
          </a:prstGeom>
          <a:noFill/>
        </p:spPr>
        <p:txBody>
          <a:bodyPr wrap="none" rtlCol="0">
            <a:spAutoFit/>
          </a:bodyPr>
          <a:lstStyle/>
          <a:p>
            <a:r>
              <a:rPr lang="en-US" dirty="0" smtClean="0"/>
              <a:t>Low</a:t>
            </a:r>
            <a:endParaRPr lang="en-US" dirty="0"/>
          </a:p>
        </p:txBody>
      </p:sp>
      <p:sp>
        <p:nvSpPr>
          <p:cNvPr id="18" name="TextBox 17"/>
          <p:cNvSpPr txBox="1"/>
          <p:nvPr/>
        </p:nvSpPr>
        <p:spPr>
          <a:xfrm>
            <a:off x="7235932" y="6100465"/>
            <a:ext cx="612668" cy="369332"/>
          </a:xfrm>
          <a:prstGeom prst="rect">
            <a:avLst/>
          </a:prstGeom>
          <a:noFill/>
        </p:spPr>
        <p:txBody>
          <a:bodyPr wrap="none" rtlCol="0">
            <a:spAutoFit/>
          </a:bodyPr>
          <a:lstStyle/>
          <a:p>
            <a:r>
              <a:rPr lang="en-US" dirty="0" smtClean="0"/>
              <a:t>High</a:t>
            </a:r>
            <a:endParaRPr lang="en-US" dirty="0"/>
          </a:p>
        </p:txBody>
      </p:sp>
      <p:sp>
        <p:nvSpPr>
          <p:cNvPr id="19" name="TextBox 18"/>
          <p:cNvSpPr txBox="1"/>
          <p:nvPr/>
        </p:nvSpPr>
        <p:spPr>
          <a:xfrm>
            <a:off x="890583" y="6096000"/>
            <a:ext cx="568489" cy="369332"/>
          </a:xfrm>
          <a:prstGeom prst="rect">
            <a:avLst/>
          </a:prstGeom>
          <a:noFill/>
        </p:spPr>
        <p:txBody>
          <a:bodyPr wrap="none" rtlCol="0">
            <a:spAutoFit/>
          </a:bodyPr>
          <a:lstStyle/>
          <a:p>
            <a:r>
              <a:rPr lang="en-US" dirty="0" smtClean="0"/>
              <a:t>Low</a:t>
            </a:r>
            <a:endParaRPr lang="en-US" dirty="0"/>
          </a:p>
        </p:txBody>
      </p:sp>
      <p:sp>
        <p:nvSpPr>
          <p:cNvPr id="20" name="TextBox 19"/>
          <p:cNvSpPr txBox="1"/>
          <p:nvPr/>
        </p:nvSpPr>
        <p:spPr>
          <a:xfrm>
            <a:off x="7845532" y="1371600"/>
            <a:ext cx="612668" cy="369332"/>
          </a:xfrm>
          <a:prstGeom prst="rect">
            <a:avLst/>
          </a:prstGeom>
          <a:noFill/>
        </p:spPr>
        <p:txBody>
          <a:bodyPr wrap="none" rtlCol="0">
            <a:spAutoFit/>
          </a:bodyPr>
          <a:lstStyle/>
          <a:p>
            <a:r>
              <a:rPr lang="en-US" dirty="0" smtClean="0"/>
              <a:t>High</a:t>
            </a:r>
            <a:endParaRPr lang="en-US" dirty="0"/>
          </a:p>
        </p:txBody>
      </p:sp>
      <p:sp>
        <p:nvSpPr>
          <p:cNvPr id="21" name="Oval 20"/>
          <p:cNvSpPr/>
          <p:nvPr/>
        </p:nvSpPr>
        <p:spPr>
          <a:xfrm>
            <a:off x="6629400" y="1648968"/>
            <a:ext cx="838200"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1100037" y="2431566"/>
            <a:ext cx="838200"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2290354" y="4528205"/>
            <a:ext cx="838200"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4349176" y="3293441"/>
            <a:ext cx="838200"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2036599" y="2627900"/>
            <a:ext cx="1319977" cy="369332"/>
          </a:xfrm>
          <a:prstGeom prst="rect">
            <a:avLst/>
          </a:prstGeom>
          <a:noFill/>
        </p:spPr>
        <p:txBody>
          <a:bodyPr wrap="none" rtlCol="0">
            <a:spAutoFit/>
          </a:bodyPr>
          <a:lstStyle/>
          <a:p>
            <a:r>
              <a:rPr lang="en-US" dirty="0" smtClean="0"/>
              <a:t>Starting Out</a:t>
            </a:r>
            <a:endParaRPr lang="en-US" dirty="0"/>
          </a:p>
        </p:txBody>
      </p:sp>
      <p:sp>
        <p:nvSpPr>
          <p:cNvPr id="26" name="TextBox 25"/>
          <p:cNvSpPr txBox="1"/>
          <p:nvPr/>
        </p:nvSpPr>
        <p:spPr>
          <a:xfrm>
            <a:off x="3356576" y="4664247"/>
            <a:ext cx="1339854" cy="646331"/>
          </a:xfrm>
          <a:prstGeom prst="rect">
            <a:avLst/>
          </a:prstGeom>
          <a:noFill/>
        </p:spPr>
        <p:txBody>
          <a:bodyPr wrap="none" rtlCol="0">
            <a:spAutoFit/>
          </a:bodyPr>
          <a:lstStyle/>
          <a:p>
            <a:r>
              <a:rPr lang="en-US" dirty="0" smtClean="0"/>
              <a:t>Becoming</a:t>
            </a:r>
            <a:br>
              <a:rPr lang="en-US" dirty="0" smtClean="0"/>
            </a:br>
            <a:r>
              <a:rPr lang="en-US" dirty="0" smtClean="0"/>
              <a:t>Discouraged</a:t>
            </a:r>
            <a:endParaRPr lang="en-US" dirty="0"/>
          </a:p>
        </p:txBody>
      </p:sp>
      <p:sp>
        <p:nvSpPr>
          <p:cNvPr id="27" name="TextBox 26"/>
          <p:cNvSpPr txBox="1"/>
          <p:nvPr/>
        </p:nvSpPr>
        <p:spPr>
          <a:xfrm>
            <a:off x="5257800" y="3352800"/>
            <a:ext cx="982641" cy="646331"/>
          </a:xfrm>
          <a:prstGeom prst="rect">
            <a:avLst/>
          </a:prstGeom>
          <a:noFill/>
        </p:spPr>
        <p:txBody>
          <a:bodyPr wrap="none" rtlCol="0">
            <a:spAutoFit/>
          </a:bodyPr>
          <a:lstStyle/>
          <a:p>
            <a:r>
              <a:rPr lang="en-US" dirty="0" smtClean="0"/>
              <a:t>Making </a:t>
            </a:r>
            <a:br>
              <a:rPr lang="en-US" dirty="0" smtClean="0"/>
            </a:br>
            <a:r>
              <a:rPr lang="en-US" dirty="0" smtClean="0"/>
              <a:t>Progress</a:t>
            </a:r>
            <a:endParaRPr lang="en-US" dirty="0"/>
          </a:p>
        </p:txBody>
      </p:sp>
      <p:sp>
        <p:nvSpPr>
          <p:cNvPr id="28" name="TextBox 27"/>
          <p:cNvSpPr txBox="1"/>
          <p:nvPr/>
        </p:nvSpPr>
        <p:spPr>
          <a:xfrm>
            <a:off x="5726589" y="1530529"/>
            <a:ext cx="902811" cy="646331"/>
          </a:xfrm>
          <a:prstGeom prst="rect">
            <a:avLst/>
          </a:prstGeom>
          <a:noFill/>
        </p:spPr>
        <p:txBody>
          <a:bodyPr wrap="none" rtlCol="0">
            <a:spAutoFit/>
          </a:bodyPr>
          <a:lstStyle/>
          <a:p>
            <a:r>
              <a:rPr lang="en-US" dirty="0" smtClean="0"/>
              <a:t>Finding</a:t>
            </a:r>
            <a:br>
              <a:rPr lang="en-US" dirty="0" smtClean="0"/>
            </a:br>
            <a:r>
              <a:rPr lang="en-US" dirty="0" smtClean="0"/>
              <a:t>Success</a:t>
            </a:r>
            <a:endParaRPr lang="en-US" dirty="0"/>
          </a:p>
        </p:txBody>
      </p:sp>
    </p:spTree>
    <p:extLst>
      <p:ext uri="{BB962C8B-B14F-4D97-AF65-F5344CB8AC3E}">
        <p14:creationId xmlns:p14="http://schemas.microsoft.com/office/powerpoint/2010/main" val="3870726387"/>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Where the Group is</a:t>
            </a:r>
            <a:endParaRPr lang="en-US" dirty="0"/>
          </a:p>
        </p:txBody>
      </p:sp>
      <p:sp>
        <p:nvSpPr>
          <p:cNvPr id="6" name="Rectangle 5"/>
          <p:cNvSpPr/>
          <p:nvPr/>
        </p:nvSpPr>
        <p:spPr>
          <a:xfrm>
            <a:off x="914400" y="1447800"/>
            <a:ext cx="6934200" cy="4648200"/>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cxnSp>
        <p:nvCxnSpPr>
          <p:cNvPr id="10" name="Straight Connector 9"/>
          <p:cNvCxnSpPr/>
          <p:nvPr/>
        </p:nvCxnSpPr>
        <p:spPr>
          <a:xfrm>
            <a:off x="914400" y="3732276"/>
            <a:ext cx="69342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419600" y="1447800"/>
            <a:ext cx="0" cy="46482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rot="16200000">
            <a:off x="-1098901" y="3235566"/>
            <a:ext cx="3425938" cy="923330"/>
          </a:xfrm>
          <a:prstGeom prst="rect">
            <a:avLst/>
          </a:prstGeom>
          <a:noFill/>
        </p:spPr>
        <p:txBody>
          <a:bodyPr wrap="none" rtlCol="0">
            <a:spAutoFit/>
          </a:bodyPr>
          <a:lstStyle/>
          <a:p>
            <a:r>
              <a:rPr lang="en-US" sz="5400" dirty="0" smtClean="0"/>
              <a:t>Enthusiasm</a:t>
            </a:r>
            <a:endParaRPr lang="en-US" sz="5400" dirty="0"/>
          </a:p>
        </p:txBody>
      </p:sp>
      <p:sp>
        <p:nvSpPr>
          <p:cNvPr id="15" name="TextBox 14"/>
          <p:cNvSpPr txBox="1"/>
          <p:nvPr/>
        </p:nvSpPr>
        <p:spPr>
          <a:xfrm>
            <a:off x="3694552" y="5943600"/>
            <a:ext cx="1563248" cy="923330"/>
          </a:xfrm>
          <a:prstGeom prst="rect">
            <a:avLst/>
          </a:prstGeom>
          <a:noFill/>
        </p:spPr>
        <p:txBody>
          <a:bodyPr wrap="none" rtlCol="0">
            <a:spAutoFit/>
          </a:bodyPr>
          <a:lstStyle/>
          <a:p>
            <a:r>
              <a:rPr lang="en-US" sz="5400" dirty="0" smtClean="0"/>
              <a:t>Skills</a:t>
            </a:r>
            <a:endParaRPr lang="en-US" sz="4800" dirty="0"/>
          </a:p>
        </p:txBody>
      </p:sp>
      <p:sp>
        <p:nvSpPr>
          <p:cNvPr id="17" name="TextBox 16"/>
          <p:cNvSpPr txBox="1"/>
          <p:nvPr/>
        </p:nvSpPr>
        <p:spPr>
          <a:xfrm>
            <a:off x="322094" y="5712845"/>
            <a:ext cx="568489" cy="369332"/>
          </a:xfrm>
          <a:prstGeom prst="rect">
            <a:avLst/>
          </a:prstGeom>
          <a:noFill/>
        </p:spPr>
        <p:txBody>
          <a:bodyPr wrap="none" rtlCol="0">
            <a:spAutoFit/>
          </a:bodyPr>
          <a:lstStyle/>
          <a:p>
            <a:r>
              <a:rPr lang="en-US" dirty="0" smtClean="0"/>
              <a:t>Low</a:t>
            </a:r>
            <a:endParaRPr lang="en-US" dirty="0"/>
          </a:p>
        </p:txBody>
      </p:sp>
      <p:sp>
        <p:nvSpPr>
          <p:cNvPr id="18" name="TextBox 17"/>
          <p:cNvSpPr txBox="1"/>
          <p:nvPr/>
        </p:nvSpPr>
        <p:spPr>
          <a:xfrm>
            <a:off x="7235932" y="6100465"/>
            <a:ext cx="612668" cy="369332"/>
          </a:xfrm>
          <a:prstGeom prst="rect">
            <a:avLst/>
          </a:prstGeom>
          <a:noFill/>
        </p:spPr>
        <p:txBody>
          <a:bodyPr wrap="none" rtlCol="0">
            <a:spAutoFit/>
          </a:bodyPr>
          <a:lstStyle/>
          <a:p>
            <a:r>
              <a:rPr lang="en-US" dirty="0" smtClean="0"/>
              <a:t>High</a:t>
            </a:r>
            <a:endParaRPr lang="en-US" dirty="0"/>
          </a:p>
        </p:txBody>
      </p:sp>
      <p:sp>
        <p:nvSpPr>
          <p:cNvPr id="19" name="TextBox 18"/>
          <p:cNvSpPr txBox="1"/>
          <p:nvPr/>
        </p:nvSpPr>
        <p:spPr>
          <a:xfrm>
            <a:off x="890583" y="6096000"/>
            <a:ext cx="568489" cy="369332"/>
          </a:xfrm>
          <a:prstGeom prst="rect">
            <a:avLst/>
          </a:prstGeom>
          <a:noFill/>
        </p:spPr>
        <p:txBody>
          <a:bodyPr wrap="none" rtlCol="0">
            <a:spAutoFit/>
          </a:bodyPr>
          <a:lstStyle/>
          <a:p>
            <a:r>
              <a:rPr lang="en-US" dirty="0" smtClean="0"/>
              <a:t>Low</a:t>
            </a:r>
            <a:endParaRPr lang="en-US" dirty="0"/>
          </a:p>
        </p:txBody>
      </p:sp>
      <p:sp>
        <p:nvSpPr>
          <p:cNvPr id="20" name="TextBox 19"/>
          <p:cNvSpPr txBox="1"/>
          <p:nvPr/>
        </p:nvSpPr>
        <p:spPr>
          <a:xfrm>
            <a:off x="7845532" y="1371600"/>
            <a:ext cx="612668" cy="369332"/>
          </a:xfrm>
          <a:prstGeom prst="rect">
            <a:avLst/>
          </a:prstGeom>
          <a:noFill/>
        </p:spPr>
        <p:txBody>
          <a:bodyPr wrap="none" rtlCol="0">
            <a:spAutoFit/>
          </a:bodyPr>
          <a:lstStyle/>
          <a:p>
            <a:r>
              <a:rPr lang="en-US" dirty="0" smtClean="0"/>
              <a:t>High</a:t>
            </a:r>
            <a:endParaRPr lang="en-US" dirty="0"/>
          </a:p>
        </p:txBody>
      </p:sp>
      <p:sp>
        <p:nvSpPr>
          <p:cNvPr id="21" name="Oval 20"/>
          <p:cNvSpPr/>
          <p:nvPr/>
        </p:nvSpPr>
        <p:spPr>
          <a:xfrm>
            <a:off x="6629400" y="1648968"/>
            <a:ext cx="838200"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E</a:t>
            </a:r>
            <a:endParaRPr lang="en-US" sz="2800" b="1" dirty="0"/>
          </a:p>
        </p:txBody>
      </p:sp>
      <p:sp>
        <p:nvSpPr>
          <p:cNvPr id="22" name="Oval 21"/>
          <p:cNvSpPr/>
          <p:nvPr/>
        </p:nvSpPr>
        <p:spPr>
          <a:xfrm>
            <a:off x="1100037" y="2431566"/>
            <a:ext cx="838200"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E</a:t>
            </a:r>
            <a:endParaRPr lang="en-US" sz="2800" b="1" dirty="0"/>
          </a:p>
        </p:txBody>
      </p:sp>
      <p:sp>
        <p:nvSpPr>
          <p:cNvPr id="23" name="Oval 22"/>
          <p:cNvSpPr/>
          <p:nvPr/>
        </p:nvSpPr>
        <p:spPr>
          <a:xfrm>
            <a:off x="2290354" y="4528205"/>
            <a:ext cx="838200"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D</a:t>
            </a:r>
            <a:endParaRPr lang="en-US" b="1" dirty="0"/>
          </a:p>
        </p:txBody>
      </p:sp>
      <p:sp>
        <p:nvSpPr>
          <p:cNvPr id="24" name="Oval 23"/>
          <p:cNvSpPr/>
          <p:nvPr/>
        </p:nvSpPr>
        <p:spPr>
          <a:xfrm>
            <a:off x="4349176" y="3293441"/>
            <a:ext cx="838200"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G</a:t>
            </a:r>
            <a:endParaRPr lang="en-US" sz="2800" b="1" dirty="0"/>
          </a:p>
        </p:txBody>
      </p:sp>
      <p:sp>
        <p:nvSpPr>
          <p:cNvPr id="25" name="TextBox 24"/>
          <p:cNvSpPr txBox="1"/>
          <p:nvPr/>
        </p:nvSpPr>
        <p:spPr>
          <a:xfrm>
            <a:off x="2036599" y="2627900"/>
            <a:ext cx="957378" cy="369332"/>
          </a:xfrm>
          <a:prstGeom prst="rect">
            <a:avLst/>
          </a:prstGeom>
          <a:noFill/>
        </p:spPr>
        <p:txBody>
          <a:bodyPr wrap="none" rtlCol="0">
            <a:spAutoFit/>
          </a:bodyPr>
          <a:lstStyle/>
          <a:p>
            <a:r>
              <a:rPr lang="en-US" dirty="0" smtClean="0"/>
              <a:t>Forming</a:t>
            </a:r>
            <a:endParaRPr lang="en-US" dirty="0"/>
          </a:p>
        </p:txBody>
      </p:sp>
      <p:sp>
        <p:nvSpPr>
          <p:cNvPr id="26" name="TextBox 25"/>
          <p:cNvSpPr txBox="1"/>
          <p:nvPr/>
        </p:nvSpPr>
        <p:spPr>
          <a:xfrm>
            <a:off x="3356576" y="4664247"/>
            <a:ext cx="1035220" cy="369332"/>
          </a:xfrm>
          <a:prstGeom prst="rect">
            <a:avLst/>
          </a:prstGeom>
          <a:noFill/>
        </p:spPr>
        <p:txBody>
          <a:bodyPr wrap="none" rtlCol="0">
            <a:spAutoFit/>
          </a:bodyPr>
          <a:lstStyle/>
          <a:p>
            <a:r>
              <a:rPr lang="en-US" dirty="0" smtClean="0"/>
              <a:t>Storming</a:t>
            </a:r>
            <a:endParaRPr lang="en-US" dirty="0"/>
          </a:p>
        </p:txBody>
      </p:sp>
      <p:sp>
        <p:nvSpPr>
          <p:cNvPr id="27" name="TextBox 26"/>
          <p:cNvSpPr txBox="1"/>
          <p:nvPr/>
        </p:nvSpPr>
        <p:spPr>
          <a:xfrm>
            <a:off x="5257800" y="3352800"/>
            <a:ext cx="1003801" cy="369332"/>
          </a:xfrm>
          <a:prstGeom prst="rect">
            <a:avLst/>
          </a:prstGeom>
          <a:noFill/>
        </p:spPr>
        <p:txBody>
          <a:bodyPr wrap="none" rtlCol="0">
            <a:spAutoFit/>
          </a:bodyPr>
          <a:lstStyle/>
          <a:p>
            <a:r>
              <a:rPr lang="en-US" dirty="0" smtClean="0"/>
              <a:t>Norming</a:t>
            </a:r>
            <a:endParaRPr lang="en-US" dirty="0"/>
          </a:p>
        </p:txBody>
      </p:sp>
      <p:sp>
        <p:nvSpPr>
          <p:cNvPr id="28" name="TextBox 27"/>
          <p:cNvSpPr txBox="1"/>
          <p:nvPr/>
        </p:nvSpPr>
        <p:spPr>
          <a:xfrm>
            <a:off x="5726589" y="1530529"/>
            <a:ext cx="1229952" cy="369332"/>
          </a:xfrm>
          <a:prstGeom prst="rect">
            <a:avLst/>
          </a:prstGeom>
          <a:noFill/>
        </p:spPr>
        <p:txBody>
          <a:bodyPr wrap="none" rtlCol="0">
            <a:spAutoFit/>
          </a:bodyPr>
          <a:lstStyle/>
          <a:p>
            <a:r>
              <a:rPr lang="en-US" dirty="0" smtClean="0"/>
              <a:t>Performing</a:t>
            </a:r>
            <a:endParaRPr lang="en-US" dirty="0"/>
          </a:p>
        </p:txBody>
      </p:sp>
    </p:spTree>
    <p:extLst>
      <p:ext uri="{BB962C8B-B14F-4D97-AF65-F5344CB8AC3E}">
        <p14:creationId xmlns:p14="http://schemas.microsoft.com/office/powerpoint/2010/main" val="2291510315"/>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Where the Group is</a:t>
            </a:r>
            <a:endParaRPr lang="en-US" dirty="0"/>
          </a:p>
        </p:txBody>
      </p:sp>
      <p:sp>
        <p:nvSpPr>
          <p:cNvPr id="6" name="Rectangle 5"/>
          <p:cNvSpPr/>
          <p:nvPr/>
        </p:nvSpPr>
        <p:spPr>
          <a:xfrm>
            <a:off x="914400" y="1447800"/>
            <a:ext cx="6934200" cy="4648200"/>
          </a:xfrm>
          <a:prstGeom prst="rect">
            <a:avLst/>
          </a:prstGeom>
          <a:ln w="38100"/>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cxnSp>
        <p:nvCxnSpPr>
          <p:cNvPr id="10" name="Straight Connector 9"/>
          <p:cNvCxnSpPr/>
          <p:nvPr/>
        </p:nvCxnSpPr>
        <p:spPr>
          <a:xfrm>
            <a:off x="914400" y="3732276"/>
            <a:ext cx="69342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419600" y="1447800"/>
            <a:ext cx="0" cy="46482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rot="16200000">
            <a:off x="-1098901" y="3235566"/>
            <a:ext cx="3425938" cy="923330"/>
          </a:xfrm>
          <a:prstGeom prst="rect">
            <a:avLst/>
          </a:prstGeom>
          <a:noFill/>
        </p:spPr>
        <p:txBody>
          <a:bodyPr wrap="none" rtlCol="0">
            <a:spAutoFit/>
          </a:bodyPr>
          <a:lstStyle/>
          <a:p>
            <a:r>
              <a:rPr lang="en-US" sz="5400" dirty="0" smtClean="0"/>
              <a:t>Enthusiasm</a:t>
            </a:r>
            <a:endParaRPr lang="en-US" sz="5400" dirty="0"/>
          </a:p>
        </p:txBody>
      </p:sp>
      <p:sp>
        <p:nvSpPr>
          <p:cNvPr id="15" name="TextBox 14"/>
          <p:cNvSpPr txBox="1"/>
          <p:nvPr/>
        </p:nvSpPr>
        <p:spPr>
          <a:xfrm>
            <a:off x="3694552" y="5943600"/>
            <a:ext cx="1563248" cy="923330"/>
          </a:xfrm>
          <a:prstGeom prst="rect">
            <a:avLst/>
          </a:prstGeom>
          <a:noFill/>
        </p:spPr>
        <p:txBody>
          <a:bodyPr wrap="none" rtlCol="0">
            <a:spAutoFit/>
          </a:bodyPr>
          <a:lstStyle/>
          <a:p>
            <a:r>
              <a:rPr lang="en-US" sz="5400" dirty="0" smtClean="0"/>
              <a:t>Skills</a:t>
            </a:r>
            <a:endParaRPr lang="en-US" sz="4800" dirty="0"/>
          </a:p>
        </p:txBody>
      </p:sp>
      <p:sp>
        <p:nvSpPr>
          <p:cNvPr id="17" name="TextBox 16"/>
          <p:cNvSpPr txBox="1"/>
          <p:nvPr/>
        </p:nvSpPr>
        <p:spPr>
          <a:xfrm>
            <a:off x="322094" y="5712845"/>
            <a:ext cx="568489" cy="369332"/>
          </a:xfrm>
          <a:prstGeom prst="rect">
            <a:avLst/>
          </a:prstGeom>
          <a:noFill/>
        </p:spPr>
        <p:txBody>
          <a:bodyPr wrap="none" rtlCol="0">
            <a:spAutoFit/>
          </a:bodyPr>
          <a:lstStyle/>
          <a:p>
            <a:r>
              <a:rPr lang="en-US" dirty="0" smtClean="0"/>
              <a:t>Low</a:t>
            </a:r>
            <a:endParaRPr lang="en-US" dirty="0"/>
          </a:p>
        </p:txBody>
      </p:sp>
      <p:sp>
        <p:nvSpPr>
          <p:cNvPr id="18" name="TextBox 17"/>
          <p:cNvSpPr txBox="1"/>
          <p:nvPr/>
        </p:nvSpPr>
        <p:spPr>
          <a:xfrm>
            <a:off x="7235932" y="6100465"/>
            <a:ext cx="612668" cy="369332"/>
          </a:xfrm>
          <a:prstGeom prst="rect">
            <a:avLst/>
          </a:prstGeom>
          <a:noFill/>
        </p:spPr>
        <p:txBody>
          <a:bodyPr wrap="none" rtlCol="0">
            <a:spAutoFit/>
          </a:bodyPr>
          <a:lstStyle/>
          <a:p>
            <a:r>
              <a:rPr lang="en-US" dirty="0" smtClean="0"/>
              <a:t>High</a:t>
            </a:r>
            <a:endParaRPr lang="en-US" dirty="0"/>
          </a:p>
        </p:txBody>
      </p:sp>
      <p:sp>
        <p:nvSpPr>
          <p:cNvPr id="19" name="TextBox 18"/>
          <p:cNvSpPr txBox="1"/>
          <p:nvPr/>
        </p:nvSpPr>
        <p:spPr>
          <a:xfrm>
            <a:off x="890583" y="6096000"/>
            <a:ext cx="568489" cy="369332"/>
          </a:xfrm>
          <a:prstGeom prst="rect">
            <a:avLst/>
          </a:prstGeom>
          <a:noFill/>
        </p:spPr>
        <p:txBody>
          <a:bodyPr wrap="none" rtlCol="0">
            <a:spAutoFit/>
          </a:bodyPr>
          <a:lstStyle/>
          <a:p>
            <a:r>
              <a:rPr lang="en-US" dirty="0" smtClean="0"/>
              <a:t>Low</a:t>
            </a:r>
            <a:endParaRPr lang="en-US" dirty="0"/>
          </a:p>
        </p:txBody>
      </p:sp>
      <p:sp>
        <p:nvSpPr>
          <p:cNvPr id="20" name="TextBox 19"/>
          <p:cNvSpPr txBox="1"/>
          <p:nvPr/>
        </p:nvSpPr>
        <p:spPr>
          <a:xfrm>
            <a:off x="7845532" y="1371600"/>
            <a:ext cx="612668" cy="369332"/>
          </a:xfrm>
          <a:prstGeom prst="rect">
            <a:avLst/>
          </a:prstGeom>
          <a:noFill/>
        </p:spPr>
        <p:txBody>
          <a:bodyPr wrap="none" rtlCol="0">
            <a:spAutoFit/>
          </a:bodyPr>
          <a:lstStyle/>
          <a:p>
            <a:r>
              <a:rPr lang="en-US" dirty="0" smtClean="0"/>
              <a:t>High</a:t>
            </a:r>
            <a:endParaRPr lang="en-US" dirty="0"/>
          </a:p>
        </p:txBody>
      </p:sp>
      <p:sp>
        <p:nvSpPr>
          <p:cNvPr id="21" name="Oval 20"/>
          <p:cNvSpPr/>
          <p:nvPr/>
        </p:nvSpPr>
        <p:spPr>
          <a:xfrm>
            <a:off x="6629400" y="1648968"/>
            <a:ext cx="838200"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E</a:t>
            </a:r>
            <a:endParaRPr lang="en-US" sz="2800" b="1" dirty="0"/>
          </a:p>
        </p:txBody>
      </p:sp>
      <p:sp>
        <p:nvSpPr>
          <p:cNvPr id="22" name="Oval 21"/>
          <p:cNvSpPr/>
          <p:nvPr/>
        </p:nvSpPr>
        <p:spPr>
          <a:xfrm>
            <a:off x="1100037" y="2431566"/>
            <a:ext cx="838200"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E</a:t>
            </a:r>
            <a:endParaRPr lang="en-US" sz="2800" b="1" dirty="0"/>
          </a:p>
        </p:txBody>
      </p:sp>
      <p:sp>
        <p:nvSpPr>
          <p:cNvPr id="23" name="Oval 22"/>
          <p:cNvSpPr/>
          <p:nvPr/>
        </p:nvSpPr>
        <p:spPr>
          <a:xfrm>
            <a:off x="2290354" y="4528205"/>
            <a:ext cx="838200"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D</a:t>
            </a:r>
            <a:endParaRPr lang="en-US" b="1" dirty="0"/>
          </a:p>
        </p:txBody>
      </p:sp>
      <p:sp>
        <p:nvSpPr>
          <p:cNvPr id="24" name="Oval 23"/>
          <p:cNvSpPr/>
          <p:nvPr/>
        </p:nvSpPr>
        <p:spPr>
          <a:xfrm>
            <a:off x="4349176" y="3293441"/>
            <a:ext cx="838200"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t>G</a:t>
            </a:r>
            <a:endParaRPr lang="en-US" sz="2800" b="1" dirty="0"/>
          </a:p>
        </p:txBody>
      </p:sp>
      <p:sp>
        <p:nvSpPr>
          <p:cNvPr id="25" name="TextBox 24"/>
          <p:cNvSpPr txBox="1"/>
          <p:nvPr/>
        </p:nvSpPr>
        <p:spPr>
          <a:xfrm>
            <a:off x="2036599" y="2627900"/>
            <a:ext cx="957378" cy="369332"/>
          </a:xfrm>
          <a:prstGeom prst="rect">
            <a:avLst/>
          </a:prstGeom>
          <a:noFill/>
        </p:spPr>
        <p:txBody>
          <a:bodyPr wrap="none" rtlCol="0">
            <a:spAutoFit/>
          </a:bodyPr>
          <a:lstStyle/>
          <a:p>
            <a:r>
              <a:rPr lang="en-US" dirty="0" smtClean="0"/>
              <a:t>Forming</a:t>
            </a:r>
            <a:endParaRPr lang="en-US" dirty="0"/>
          </a:p>
        </p:txBody>
      </p:sp>
      <p:sp>
        <p:nvSpPr>
          <p:cNvPr id="26" name="TextBox 25"/>
          <p:cNvSpPr txBox="1"/>
          <p:nvPr/>
        </p:nvSpPr>
        <p:spPr>
          <a:xfrm>
            <a:off x="3356576" y="4664247"/>
            <a:ext cx="1035220" cy="369332"/>
          </a:xfrm>
          <a:prstGeom prst="rect">
            <a:avLst/>
          </a:prstGeom>
          <a:noFill/>
        </p:spPr>
        <p:txBody>
          <a:bodyPr wrap="none" rtlCol="0">
            <a:spAutoFit/>
          </a:bodyPr>
          <a:lstStyle/>
          <a:p>
            <a:r>
              <a:rPr lang="en-US" dirty="0" smtClean="0"/>
              <a:t>Storming</a:t>
            </a:r>
            <a:endParaRPr lang="en-US" dirty="0"/>
          </a:p>
        </p:txBody>
      </p:sp>
      <p:sp>
        <p:nvSpPr>
          <p:cNvPr id="27" name="TextBox 26"/>
          <p:cNvSpPr txBox="1"/>
          <p:nvPr/>
        </p:nvSpPr>
        <p:spPr>
          <a:xfrm>
            <a:off x="5257800" y="3352800"/>
            <a:ext cx="1003801" cy="369332"/>
          </a:xfrm>
          <a:prstGeom prst="rect">
            <a:avLst/>
          </a:prstGeom>
          <a:noFill/>
        </p:spPr>
        <p:txBody>
          <a:bodyPr wrap="none" rtlCol="0">
            <a:spAutoFit/>
          </a:bodyPr>
          <a:lstStyle/>
          <a:p>
            <a:r>
              <a:rPr lang="en-US" dirty="0" smtClean="0"/>
              <a:t>Norming</a:t>
            </a:r>
            <a:endParaRPr lang="en-US" dirty="0"/>
          </a:p>
        </p:txBody>
      </p:sp>
      <p:sp>
        <p:nvSpPr>
          <p:cNvPr id="28" name="TextBox 27"/>
          <p:cNvSpPr txBox="1"/>
          <p:nvPr/>
        </p:nvSpPr>
        <p:spPr>
          <a:xfrm>
            <a:off x="5726589" y="1530529"/>
            <a:ext cx="1229952" cy="369332"/>
          </a:xfrm>
          <a:prstGeom prst="rect">
            <a:avLst/>
          </a:prstGeom>
          <a:noFill/>
        </p:spPr>
        <p:txBody>
          <a:bodyPr wrap="none" rtlCol="0">
            <a:spAutoFit/>
          </a:bodyPr>
          <a:lstStyle/>
          <a:p>
            <a:r>
              <a:rPr lang="en-US" dirty="0" smtClean="0"/>
              <a:t>Performing</a:t>
            </a:r>
            <a:endParaRPr lang="en-US" dirty="0"/>
          </a:p>
        </p:txBody>
      </p:sp>
    </p:spTree>
    <p:extLst>
      <p:ext uri="{BB962C8B-B14F-4D97-AF65-F5344CB8AC3E}">
        <p14:creationId xmlns:p14="http://schemas.microsoft.com/office/powerpoint/2010/main" val="39173302"/>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Inclusion</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168862671"/>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Inclusion</a:t>
            </a:r>
            <a:endParaRPr lang="en-US" dirty="0"/>
          </a:p>
        </p:txBody>
      </p:sp>
      <p:sp>
        <p:nvSpPr>
          <p:cNvPr id="5" name="Content Placeholder 4"/>
          <p:cNvSpPr>
            <a:spLocks noGrp="1"/>
          </p:cNvSpPr>
          <p:nvPr>
            <p:ph idx="1"/>
          </p:nvPr>
        </p:nvSpPr>
        <p:spPr/>
        <p:txBody>
          <a:bodyPr/>
          <a:lstStyle/>
          <a:p>
            <a:endParaRPr lang="en-US" dirty="0"/>
          </a:p>
        </p:txBody>
      </p:sp>
    </p:spTree>
    <p:extLst>
      <p:ext uri="{BB962C8B-B14F-4D97-AF65-F5344CB8AC3E}">
        <p14:creationId xmlns:p14="http://schemas.microsoft.com/office/powerpoint/2010/main" val="30893378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796" y="0"/>
            <a:ext cx="7458404" cy="68336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735360"/>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Inclusion</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295399"/>
            <a:ext cx="7162800" cy="54658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31906754"/>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Leadership Ethics and values</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746633566"/>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Scout Oath</a:t>
            </a:r>
            <a:endParaRPr lang="en-US" dirty="0"/>
          </a:p>
        </p:txBody>
      </p:sp>
      <p:sp>
        <p:nvSpPr>
          <p:cNvPr id="3" name="Content Placeholder 2"/>
          <p:cNvSpPr>
            <a:spLocks noGrp="1"/>
          </p:cNvSpPr>
          <p:nvPr>
            <p:ph idx="1"/>
          </p:nvPr>
        </p:nvSpPr>
        <p:spPr/>
        <p:txBody>
          <a:bodyPr>
            <a:normAutofit/>
          </a:bodyPr>
          <a:lstStyle/>
          <a:p>
            <a:pPr marL="114300" indent="0">
              <a:buNone/>
            </a:pPr>
            <a:r>
              <a:rPr lang="en-US" sz="3600" dirty="0"/>
              <a:t>On my honor I will do my best</a:t>
            </a:r>
          </a:p>
          <a:p>
            <a:pPr marL="114300" indent="0">
              <a:buNone/>
            </a:pPr>
            <a:r>
              <a:rPr lang="en-US" sz="3600" dirty="0"/>
              <a:t>to do my duty to God and my country</a:t>
            </a:r>
          </a:p>
          <a:p>
            <a:pPr marL="114300" indent="0">
              <a:buNone/>
            </a:pPr>
            <a:r>
              <a:rPr lang="en-US" sz="3600" dirty="0"/>
              <a:t>and to obey the Scout Law;</a:t>
            </a:r>
          </a:p>
          <a:p>
            <a:pPr marL="114300" indent="0">
              <a:buNone/>
            </a:pPr>
            <a:r>
              <a:rPr lang="en-US" sz="3600" dirty="0"/>
              <a:t>to help other people at all times;</a:t>
            </a:r>
          </a:p>
          <a:p>
            <a:pPr marL="114300" indent="0">
              <a:buNone/>
            </a:pPr>
            <a:r>
              <a:rPr lang="en-US" sz="3600" dirty="0"/>
              <a:t>to keep myself physically strong,</a:t>
            </a:r>
          </a:p>
          <a:p>
            <a:pPr marL="114300" indent="0">
              <a:buNone/>
            </a:pPr>
            <a:r>
              <a:rPr lang="en-US" sz="3600" dirty="0"/>
              <a:t>mentally awake, and morally straight.</a:t>
            </a:r>
            <a:endParaRPr lang="en-US" sz="3600" dirty="0"/>
          </a:p>
        </p:txBody>
      </p:sp>
    </p:spTree>
    <p:extLst>
      <p:ext uri="{BB962C8B-B14F-4D97-AF65-F5344CB8AC3E}">
        <p14:creationId xmlns:p14="http://schemas.microsoft.com/office/powerpoint/2010/main" val="1728410692"/>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my Honor….as a Leader</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184356455"/>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 will do my best…as a Leader</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920962563"/>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do my duty… as a Leader</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819336225"/>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God and my country…as a Leader</a:t>
            </a: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905176557"/>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to obey the Scout Law…as a Leader</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310591099"/>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help other people at all times… as a Leader</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689054917"/>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keep myself physically strong… as a Leader</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31565517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893</TotalTime>
  <Words>13910</Words>
  <Application>Microsoft Office PowerPoint</Application>
  <PresentationFormat>On-screen Show (4:3)</PresentationFormat>
  <Paragraphs>968</Paragraphs>
  <Slides>109</Slides>
  <Notes>109</Notes>
  <HiddenSlides>0</HiddenSlides>
  <MMClips>0</MMClips>
  <ScaleCrop>false</ScaleCrop>
  <HeadingPairs>
    <vt:vector size="4" baseType="variant">
      <vt:variant>
        <vt:lpstr>Theme</vt:lpstr>
      </vt:variant>
      <vt:variant>
        <vt:i4>1</vt:i4>
      </vt:variant>
      <vt:variant>
        <vt:lpstr>Slide Titles</vt:lpstr>
      </vt:variant>
      <vt:variant>
        <vt:i4>109</vt:i4>
      </vt:variant>
    </vt:vector>
  </HeadingPairs>
  <TitlesOfParts>
    <vt:vector size="110" baseType="lpstr">
      <vt:lpstr>Adjacency</vt:lpstr>
      <vt:lpstr>Introduction to Leadership Skills for Troops</vt:lpstr>
      <vt:lpstr>About This Course</vt:lpstr>
      <vt:lpstr>About This Course</vt:lpstr>
      <vt:lpstr>About This Course</vt:lpstr>
      <vt:lpstr>Training Continuum</vt:lpstr>
      <vt:lpstr>Vision</vt:lpstr>
      <vt:lpstr>Troop Organization </vt:lpstr>
      <vt:lpstr>Model Troop organization -  Large</vt:lpstr>
      <vt:lpstr>PowerPoint Presentation</vt:lpstr>
      <vt:lpstr>Model Troop organization –  small</vt:lpstr>
      <vt:lpstr>PowerPoint Presentation</vt:lpstr>
      <vt:lpstr>Individual roles and responsibilities</vt:lpstr>
      <vt:lpstr>Senior Patrol Leader</vt:lpstr>
      <vt:lpstr>Assistant Senior Patrol Leader</vt:lpstr>
      <vt:lpstr>Patrol Leader</vt:lpstr>
      <vt:lpstr>Assistant Patrol Leader</vt:lpstr>
      <vt:lpstr>Troop Guide</vt:lpstr>
      <vt:lpstr>Den Chief</vt:lpstr>
      <vt:lpstr>Historian</vt:lpstr>
      <vt:lpstr>Order of the Arrow Troop Representative</vt:lpstr>
      <vt:lpstr>Librarian</vt:lpstr>
      <vt:lpstr>Quartermaster</vt:lpstr>
      <vt:lpstr>Scribe</vt:lpstr>
      <vt:lpstr>Instructor</vt:lpstr>
      <vt:lpstr>Chaplain Aide</vt:lpstr>
      <vt:lpstr>Webmaster</vt:lpstr>
      <vt:lpstr>Leave No Trace Trainer</vt:lpstr>
      <vt:lpstr>Junior Assistant Scoutmaster</vt:lpstr>
      <vt:lpstr>Adult Positions</vt:lpstr>
      <vt:lpstr>Scoutmaster</vt:lpstr>
      <vt:lpstr>Assistant Scoutmaster</vt:lpstr>
      <vt:lpstr>Other Key Positions</vt:lpstr>
      <vt:lpstr>Game 1 – Role Balancing</vt:lpstr>
      <vt:lpstr>The scout led troop</vt:lpstr>
      <vt:lpstr>The Scout Led Troop</vt:lpstr>
      <vt:lpstr>Game 2 – Yurt Circle</vt:lpstr>
      <vt:lpstr>Patrol Leaders’ Council</vt:lpstr>
      <vt:lpstr>Some tips for being a good leader in the troop</vt:lpstr>
      <vt:lpstr>Servant Leadership</vt:lpstr>
      <vt:lpstr>Servant Leadership</vt:lpstr>
      <vt:lpstr>Break</vt:lpstr>
      <vt:lpstr>Tools of the Trade</vt:lpstr>
      <vt:lpstr>Communication Planning teaching edge</vt:lpstr>
      <vt:lpstr>Communication</vt:lpstr>
      <vt:lpstr>Communication</vt:lpstr>
      <vt:lpstr>Communication</vt:lpstr>
      <vt:lpstr>Listening</vt:lpstr>
      <vt:lpstr>Listening</vt:lpstr>
      <vt:lpstr>Sending a message</vt:lpstr>
      <vt:lpstr>Sending a message</vt:lpstr>
      <vt:lpstr>PowerPoint Presentation</vt:lpstr>
      <vt:lpstr>PowerPoint Presentation</vt:lpstr>
      <vt:lpstr>Planning</vt:lpstr>
      <vt:lpstr>Planning</vt:lpstr>
      <vt:lpstr>Start planning</vt:lpstr>
      <vt:lpstr>What happens…</vt:lpstr>
      <vt:lpstr>Flexibility vs Fluidity</vt:lpstr>
      <vt:lpstr>Activity</vt:lpstr>
      <vt:lpstr>Activity</vt:lpstr>
      <vt:lpstr>Activity</vt:lpstr>
      <vt:lpstr>Activity</vt:lpstr>
      <vt:lpstr>Activity</vt:lpstr>
      <vt:lpstr>Value of Planning</vt:lpstr>
      <vt:lpstr>EDge</vt:lpstr>
      <vt:lpstr>EDGE</vt:lpstr>
      <vt:lpstr>EDGE</vt:lpstr>
      <vt:lpstr>EDGE</vt:lpstr>
      <vt:lpstr>EDGE</vt:lpstr>
      <vt:lpstr>EDGE</vt:lpstr>
      <vt:lpstr>Activity</vt:lpstr>
      <vt:lpstr>Activity</vt:lpstr>
      <vt:lpstr>Wrap up</vt:lpstr>
      <vt:lpstr>Break</vt:lpstr>
      <vt:lpstr>Leadership and Teamwork</vt:lpstr>
      <vt:lpstr>Introduction to Leadership and Teamwork Session</vt:lpstr>
      <vt:lpstr>Introduction to Leadership and Teamwork Session</vt:lpstr>
      <vt:lpstr>Team</vt:lpstr>
      <vt:lpstr>Team</vt:lpstr>
      <vt:lpstr>Stages of Team Development</vt:lpstr>
      <vt:lpstr>Stages of Team Development</vt:lpstr>
      <vt:lpstr>Where are you?</vt:lpstr>
      <vt:lpstr>Where are you?</vt:lpstr>
      <vt:lpstr>Where are you?</vt:lpstr>
      <vt:lpstr>Where the Group is</vt:lpstr>
      <vt:lpstr>Where the Group is</vt:lpstr>
      <vt:lpstr>Where the Group is</vt:lpstr>
      <vt:lpstr>Where the Group is</vt:lpstr>
      <vt:lpstr>Inclusion</vt:lpstr>
      <vt:lpstr>Inclusion</vt:lpstr>
      <vt:lpstr>Inclusion</vt:lpstr>
      <vt:lpstr>Leadership Ethics and values</vt:lpstr>
      <vt:lpstr>Scout Oath</vt:lpstr>
      <vt:lpstr>On my Honor….as a Leader</vt:lpstr>
      <vt:lpstr>…I will do my best…as a Leader</vt:lpstr>
      <vt:lpstr>…to do my duty… as a Leader</vt:lpstr>
      <vt:lpstr>…to God and my country…as a Leader</vt:lpstr>
      <vt:lpstr>…and to obey the Scout Law…as a Leader</vt:lpstr>
      <vt:lpstr>…To help other people at all times… as a Leader</vt:lpstr>
      <vt:lpstr>…to keep myself physically strong… as a Leader</vt:lpstr>
      <vt:lpstr>…mentally awake… as a Leader</vt:lpstr>
      <vt:lpstr>… and morally straight… as a Leader</vt:lpstr>
      <vt:lpstr>The Scout Law</vt:lpstr>
      <vt:lpstr>The Integrity Game</vt:lpstr>
      <vt:lpstr>The Integrity Game</vt:lpstr>
      <vt:lpstr>The Servant Leader</vt:lpstr>
      <vt:lpstr>The Servant Leader</vt:lpstr>
      <vt:lpstr>The Servant Leader</vt:lpstr>
      <vt:lpstr>Vision</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Leadership Skills for Troops</dc:title>
  <dc:creator>Andy Stokes</dc:creator>
  <cp:lastModifiedBy>Andy Stokes</cp:lastModifiedBy>
  <cp:revision>43</cp:revision>
  <cp:lastPrinted>2013-09-07T04:23:05Z</cp:lastPrinted>
  <dcterms:created xsi:type="dcterms:W3CDTF">2013-08-04T17:42:52Z</dcterms:created>
  <dcterms:modified xsi:type="dcterms:W3CDTF">2013-09-07T04:23:29Z</dcterms:modified>
</cp:coreProperties>
</file>